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Anton"/>
      <p:regular r:id="rId23"/>
    </p:embeddedFont>
    <p:embeddedFont>
      <p:font typeface="Roboto"/>
      <p:regular r:id="rId24"/>
      <p:bold r:id="rId25"/>
      <p:italic r:id="rId26"/>
      <p:boldItalic r:id="rId27"/>
    </p:embeddedFon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BCC9FA-14B1-4DFB-B4C8-1AEABC7F2BE1}">
  <a:tblStyle styleId="{63BCC9FA-14B1-4DFB-B4C8-1AEABC7F2B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font" Target="fonts/Anto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RobotoMono-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Mon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fe1fa64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fe1fa64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fc95094b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fc95094b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PLS TALK ABOUT VANISHING GRADIENT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t>RNN uses stored internal state to process input layers. </a:t>
            </a:r>
            <a:r>
              <a:rPr lang="en" sz="1050">
                <a:solidFill>
                  <a:srgbClr val="202122"/>
                </a:solidFill>
                <a:highlight>
                  <a:schemeClr val="lt1"/>
                </a:highlight>
              </a:rPr>
              <a:t>At every time unit, new data points, which in our case, are 3D-input vectors of either 30 or 180 rows of data, are fed to the model. Past information and learned knowledge are then encoded in the network state vectors.</a:t>
            </a:r>
            <a:endParaRPr sz="1050">
              <a:solidFill>
                <a:srgbClr val="202122"/>
              </a:solidFill>
              <a:highlight>
                <a:schemeClr val="lt1"/>
              </a:highlight>
            </a:endParaRPr>
          </a:p>
          <a:p>
            <a:pPr indent="0" lvl="0" marL="0" rtl="0" algn="l">
              <a:spcBef>
                <a:spcPts val="0"/>
              </a:spcBef>
              <a:spcAft>
                <a:spcPts val="0"/>
              </a:spcAft>
              <a:buNone/>
            </a:pPr>
            <a:r>
              <a:t/>
            </a:r>
            <a:endParaRPr sz="1050">
              <a:solidFill>
                <a:srgbClr val="202122"/>
              </a:solidFill>
              <a:highlight>
                <a:schemeClr val="lt1"/>
              </a:highlight>
            </a:endParaRPr>
          </a:p>
          <a:p>
            <a:pPr indent="0" lvl="0" marL="0" rtl="0" algn="l">
              <a:spcBef>
                <a:spcPts val="0"/>
              </a:spcBef>
              <a:spcAft>
                <a:spcPts val="0"/>
              </a:spcAft>
              <a:buNone/>
            </a:pPr>
            <a:r>
              <a:rPr lang="en" sz="1050">
                <a:solidFill>
                  <a:srgbClr val="202122"/>
                </a:solidFill>
                <a:highlight>
                  <a:schemeClr val="lt1"/>
                </a:highlight>
              </a:rPr>
              <a:t>However, RNN suffers from the problem of vanishing gradients, where the gradients used to update the model parameters eventually goes to 0. Parameter updates become insignificant and no real learning is done, resulting in a model that underfits.</a:t>
            </a:r>
            <a:endParaRPr sz="1050">
              <a:solidFill>
                <a:srgbClr val="202122"/>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fc95094b2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fc95094b2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our final model, LSTM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fc95094b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fc95094b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https://colah.github.io/posts/2015-08-Understanding-LSTMs/</a:t>
            </a:r>
            <a:endParaRPr/>
          </a:p>
          <a:p>
            <a:pPr indent="0" lvl="0" marL="0" rtl="0" algn="l">
              <a:spcBef>
                <a:spcPts val="0"/>
              </a:spcBef>
              <a:spcAft>
                <a:spcPts val="0"/>
              </a:spcAft>
              <a:buNone/>
            </a:pPr>
            <a:r>
              <a:t/>
            </a:r>
            <a:endParaRPr/>
          </a:p>
          <a:p>
            <a:pPr indent="0" lvl="0" marL="0" rtl="0" algn="l">
              <a:lnSpc>
                <a:spcPct val="115000"/>
              </a:lnSpc>
              <a:spcBef>
                <a:spcPts val="500"/>
              </a:spcBef>
              <a:spcAft>
                <a:spcPts val="0"/>
              </a:spcAft>
              <a:buNone/>
            </a:pPr>
            <a:r>
              <a:rPr lang="en" sz="1050">
                <a:solidFill>
                  <a:srgbClr val="202122"/>
                </a:solidFill>
                <a:highlight>
                  <a:srgbClr val="FFFFFF"/>
                </a:highlight>
              </a:rPr>
              <a:t>LSTMs are able to deal with vanishing gradient and long-term dependency problems. The advantage of an LSTM cell compared to a common recurrent unit is its cell state. At every time unit, new data points are fed to the model, and the three gates decide which information from previous cell state to retain, and which to discard for new information. </a:t>
            </a:r>
            <a:endParaRPr sz="1050">
              <a:solidFill>
                <a:srgbClr val="202122"/>
              </a:solidFill>
              <a:highlight>
                <a:srgbClr val="FFFFFF"/>
              </a:highlight>
            </a:endParaRPr>
          </a:p>
          <a:p>
            <a:pPr indent="0" lvl="0" marL="0" rtl="0" algn="l">
              <a:spcBef>
                <a:spcPts val="50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This way, our model is able to retain informational trends of the data in each company based on their features, which are the fundamental and technical analysis data.</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15a26db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15a26db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Root mean squared error of the predicted closing price against the actual closing price 1 and 6-months ahead is used to determine which model performs the best, and they are reflected in the table. LSTM model outperforms the other models by a large margin and predicts relatively well.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fc95094b2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fc95094b2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t>
            </a:r>
            <a:r>
              <a:rPr lang="en">
                <a:solidFill>
                  <a:schemeClr val="dk1"/>
                </a:solidFill>
              </a:rPr>
              <a:t>oot mean squared error of the predicted closing price against the actual closing price 1 and 6-months ahead is used to determine which model performs the best, and they are reflected in the table. LSTM model outperforms the other models by a large margin and predicts relatively well.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fc95094b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fc95094b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LSTM predicts with the least cost amongst the 3 models.</a:t>
            </a:r>
            <a:r>
              <a:rPr lang="en"/>
              <a:t> However, this is highly dependent on how much data is fed to the model. While LSTM predicts well for some companies, it may not do so for others.  This looks promising, but p</a:t>
            </a:r>
            <a:r>
              <a:rPr lang="en"/>
              <a:t>lease do not use this model to invest. We will not be liable for any loss of money.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fe1fa64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fe1fa64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9fc95094b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9fc95094b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Ever invested in the stock market?? Made too many losses following wallstreet bet threads?? Decided to read on trends and analysis on companies??</a:t>
            </a:r>
            <a:endParaRPr/>
          </a:p>
          <a:p>
            <a:pPr indent="0" lvl="0" marL="0" rtl="0" algn="l">
              <a:spcBef>
                <a:spcPts val="0"/>
              </a:spcBef>
              <a:spcAft>
                <a:spcPts val="0"/>
              </a:spcAft>
              <a:buClr>
                <a:schemeClr val="dk1"/>
              </a:buClr>
              <a:buSzPts val="1100"/>
              <a:buFont typeface="Arial"/>
              <a:buNone/>
            </a:pPr>
            <a:r>
              <a:rPr lang="en"/>
              <a:t>Does your portfolio look something like this? (SHOW THE HORROR!!!) Yes we are looking at you poor sad folks!!!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9fc95094b2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9fc95094b2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Ever invested in the stock market?? Made too many losses following wallstreet bet threads?? Decided to read on trends and analysis on companies??</a:t>
            </a:r>
            <a:endParaRPr/>
          </a:p>
          <a:p>
            <a:pPr indent="0" lvl="0" marL="0" rtl="0" algn="l">
              <a:spcBef>
                <a:spcPts val="0"/>
              </a:spcBef>
              <a:spcAft>
                <a:spcPts val="0"/>
              </a:spcAft>
              <a:buClr>
                <a:schemeClr val="dk1"/>
              </a:buClr>
              <a:buSzPts val="1100"/>
              <a:buFont typeface="Arial"/>
              <a:buNone/>
            </a:pPr>
            <a:r>
              <a:rPr lang="en"/>
              <a:t>Does your portfolio look something like this? (SHOW THE HORROR!!!) Yes we are looking at you poor sad folks!!!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fc95094b2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fc95094b2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 sure all of you are wondering, how can we play the game and predict stock movements accurately EVERY TIME?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fc95094b2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fc95094b2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Well, the truth is you &lt;emphasis level="strong"&gt;can't&lt;/emphasis&gt;. If anyone could do that, then &lt;emphasis level="strong"&gt;all&lt;/emphasis&gt; of us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would be &lt;emphasis level="strong"&gt;rich!&lt;/emphasis&gt;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&lt;prosody pitch="high"&gt; However, don't be disheartened.&lt;/prosody&gt; We are here to explore and analyze stock market trends based on technical and fundamental analysis data are used by professional investors.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t>For all you novice investors, </a:t>
            </a:r>
            <a:r>
              <a:rPr lang="en">
                <a:solidFill>
                  <a:schemeClr val="dk1"/>
                </a:solidFill>
              </a:rPr>
              <a:t>u might be wondering, what are these data?! Well, Fundamental data are quarterly data provided by companies which includes revenues,</a:t>
            </a:r>
            <a:r>
              <a:rPr lang="en">
                <a:solidFill>
                  <a:srgbClr val="FF0000"/>
                </a:solidFill>
              </a:rPr>
              <a:t> </a:t>
            </a:r>
            <a:r>
              <a:rPr lang="en"/>
              <a:t>earnings,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profit margins, and other data, which allows us determine a company's underlying value and potential for future growth. Technical data on the other hand are the historical market data, including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price and volume. For our project, we will be focusing on enterprise values, ratios, financial growth and key metrics for the fundamental data to ensure attributes are linearly independent, and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technical data, we will only be focusing on the closing prices for each 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fc95094b2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fc95094b2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want to &lt;emphasis level="strong"&gt;explore&lt;/emphasis&gt; the possibility of uncovering trends in the 1-month-later and 6-months-later closing prices. &lt;break time="2s"/&gt; This is done using 3 machine learning models</a:t>
            </a:r>
            <a:r>
              <a:rPr lang="en">
                <a:solidFill>
                  <a:srgbClr val="FF0000"/>
                </a:solidFill>
              </a:rPr>
              <a:t>: time series multi-linear regression &lt;break time="1s"/&gt;, long short term memory&lt;break time="1s"/&gt;, and recurrent neural network.</a:t>
            </a:r>
            <a:endParaRPr>
              <a:solidFill>
                <a:srgbClr val="FF0000"/>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fc95094b2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9fc95094b2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explore the first model.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fc95094b2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fc95094b2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Multi-linear regression</a:t>
            </a:r>
            <a:r>
              <a:rPr lang="en">
                <a:solidFill>
                  <a:srgbClr val="FF0000"/>
                </a:solidFill>
              </a:rPr>
              <a:t> is a statistical technique t</a:t>
            </a:r>
            <a:r>
              <a:rPr lang="en">
                <a:solidFill>
                  <a:srgbClr val="FF0000"/>
                </a:solidFill>
              </a:rPr>
              <a:t>hat</a:t>
            </a:r>
            <a:r>
              <a:rPr lang="en"/>
              <a:t> uses </a:t>
            </a:r>
            <a:r>
              <a:rPr lang="en"/>
              <a:t>explanatory variables to predict outcomes of a response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the initial list of features from fundamental data, we first added time features to determine if </a:t>
            </a:r>
            <a:r>
              <a:rPr lang="en"/>
              <a:t>time </a:t>
            </a:r>
            <a:r>
              <a:rPr lang="en"/>
              <a:t>has an effect on stock prices – hence the term time-series. Next,</a:t>
            </a:r>
            <a:r>
              <a:rPr lang="en">
                <a:solidFill>
                  <a:srgbClr val="FF0000"/>
                </a:solidFill>
              </a:rPr>
              <a:t> we </a:t>
            </a:r>
            <a:r>
              <a:rPr lang="en"/>
              <a:t>obtain the “best-fit” </a:t>
            </a:r>
            <a:r>
              <a:rPr lang="en"/>
              <a:t>multi-dimensional </a:t>
            </a:r>
            <a:r>
              <a:rPr lang="en"/>
              <a:t>line representing our prediction.  Finally, we select the most important features that minimise errors by repeating this process across companies.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fc95094b2_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fc95094b2_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our second model, RNN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hyperlink" Target="http://drive.google.com/file/d/1jA4cqUhNFiUzX6-O2sID0TGfkq2JO56Z/vie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drive.google.com/file/d/1RAbVroHW_tbWMsoK0lCjurGxrtOvw1eH/view" TargetMode="External"/><Relationship Id="rId4" Type="http://schemas.openxmlformats.org/officeDocument/2006/relationships/image" Target="../media/image1.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31.png"/><Relationship Id="rId7" Type="http://schemas.openxmlformats.org/officeDocument/2006/relationships/hyperlink" Target="http://drive.google.com/file/d/1vs_a2H0fp9jwJmrS1YAVMetiN4PM-JeK/view" TargetMode="External"/><Relationship Id="rId8"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0.png"/><Relationship Id="rId9" Type="http://schemas.openxmlformats.org/officeDocument/2006/relationships/image" Target="../media/image26.png"/><Relationship Id="rId5" Type="http://schemas.openxmlformats.org/officeDocument/2006/relationships/hyperlink" Target="http://drive.google.com/file/d/1Uf6EwihC8SAxEqeM23c2tCiHmWxKpBY9/view" TargetMode="External"/><Relationship Id="rId6" Type="http://schemas.openxmlformats.org/officeDocument/2006/relationships/image" Target="../media/image1.png"/><Relationship Id="rId7" Type="http://schemas.openxmlformats.org/officeDocument/2006/relationships/image" Target="../media/image29.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0.png"/><Relationship Id="rId9" Type="http://schemas.openxmlformats.org/officeDocument/2006/relationships/image" Target="../media/image26.png"/><Relationship Id="rId5" Type="http://schemas.openxmlformats.org/officeDocument/2006/relationships/hyperlink" Target="http://drive.google.com/file/d/1Uf6EwihC8SAxEqeM23c2tCiHmWxKpBY9/view" TargetMode="External"/><Relationship Id="rId6" Type="http://schemas.openxmlformats.org/officeDocument/2006/relationships/image" Target="../media/image1.png"/><Relationship Id="rId7" Type="http://schemas.openxmlformats.org/officeDocument/2006/relationships/image" Target="../media/image29.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2.png"/><Relationship Id="rId10" Type="http://schemas.openxmlformats.org/officeDocument/2006/relationships/image" Target="../media/image1.png"/><Relationship Id="rId9" Type="http://schemas.openxmlformats.org/officeDocument/2006/relationships/hyperlink" Target="http://drive.google.com/file/d/1i-c28MRWc5JNG8aUaJORpjycL8Atuv-N/view" TargetMode="External"/><Relationship Id="rId5" Type="http://schemas.openxmlformats.org/officeDocument/2006/relationships/image" Target="../media/image28.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16.xml.rels><?xml version="1.0" encoding="UTF-8" standalone="yes"?><Relationships xmlns="http://schemas.openxmlformats.org/package/2006/relationships"><Relationship Id="rId11" Type="http://schemas.openxmlformats.org/officeDocument/2006/relationships/hyperlink" Target="https://www.stockinvestor.com/47101/how-to-never-lose-money-again-in-the-stock-market/" TargetMode="External"/><Relationship Id="rId10" Type="http://schemas.openxmlformats.org/officeDocument/2006/relationships/hyperlink" Target="https://www.stockinvestor.com/47101/how-to-never-lose-money-again-in-the-stock-market/" TargetMode="External"/><Relationship Id="rId13" Type="http://schemas.openxmlformats.org/officeDocument/2006/relationships/hyperlink" Target="https://stats.stackexchange.com/questions/222584/difference-between-feedback-rnn-and-lstm-gru" TargetMode="External"/><Relationship Id="rId12" Type="http://schemas.openxmlformats.org/officeDocument/2006/relationships/hyperlink" Target="https://towardsdatascience.com/multiple-linear-regression-beginners-guide-5b602d716aa3" TargetMode="External"/><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www.benzinga.com/fintech/20/06/16212973/wallstreetbets-pivots-to-online-trading-competition-targeting-millennials-zoomers" TargetMode="External"/><Relationship Id="rId4" Type="http://schemas.openxmlformats.org/officeDocument/2006/relationships/hyperlink" Target="https://gavinduffyandassociates.com/prevent-your-audience-from-zoning-out/confused-person/" TargetMode="External"/><Relationship Id="rId9" Type="http://schemas.openxmlformats.org/officeDocument/2006/relationships/hyperlink" Target="https://medium.com/the-domino/how-the-2020-economic-collapse-will-differ-from-the-2008-financial-crisis-d0f5b5b1b49b" TargetMode="External"/><Relationship Id="rId15" Type="http://schemas.openxmlformats.org/officeDocument/2006/relationships/hyperlink" Target="https://www.flaticon.com/authors/freepik" TargetMode="External"/><Relationship Id="rId14" Type="http://schemas.openxmlformats.org/officeDocument/2006/relationships/hyperlink" Target="https://colah.github.io/posts/2015-08-Understanding-LSTMs/" TargetMode="External"/><Relationship Id="rId16" Type="http://schemas.openxmlformats.org/officeDocument/2006/relationships/hyperlink" Target="http://www.flaticon.com" TargetMode="External"/><Relationship Id="rId5" Type="http://schemas.openxmlformats.org/officeDocument/2006/relationships/hyperlink" Target="https://rokerreport.sbnation.com/2016/6/14/11931570/writers-vacancies-we-want-you" TargetMode="External"/><Relationship Id="rId6" Type="http://schemas.openxmlformats.org/officeDocument/2006/relationships/hyperlink" Target="https://electricliterature.com/the-ten-ways-your-life-will-change-after-you-publish-your-first-book-or-so-im-told/" TargetMode="External"/><Relationship Id="rId7" Type="http://schemas.openxmlformats.org/officeDocument/2006/relationships/hyperlink" Target="https://www.fool.com/investing/2019/01/09/what-happened-in-the-stock-market-today.aspx" TargetMode="External"/><Relationship Id="rId8" Type="http://schemas.openxmlformats.org/officeDocument/2006/relationships/hyperlink" Target="https://www.fool.com/investing/2020/03/12/should-i-sell-my-stocks-due-to-coronavirus.asp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38.png"/><Relationship Id="rId8" Type="http://schemas.openxmlformats.org/officeDocument/2006/relationships/hyperlink" Target="http://drive.google.com/file/d/1j8GCQ6lYFpDUfc60vwd88vkURRqzQ6a4/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10" Type="http://schemas.openxmlformats.org/officeDocument/2006/relationships/image" Target="../media/image1.png"/><Relationship Id="rId9" Type="http://schemas.openxmlformats.org/officeDocument/2006/relationships/hyperlink" Target="http://drive.google.com/file/d/1o_AWs_l5COmXPXmEZefdcmbMX9OJ0DD1/view" TargetMode="External"/><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38.png"/><Relationship Id="rId8"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jpg"/><Relationship Id="rId4" Type="http://schemas.openxmlformats.org/officeDocument/2006/relationships/hyperlink" Target="http://drive.google.com/file/d/1DQEel_lTjzO6xzP3hMvYKJcxN921RsSl/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drive.google.com/file/d/1GT6fItA2YFfDStVpcAw6XR8CKnyo7Lpo/view" TargetMode="External"/><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drive.google.com/file/d/1tK13ZbluNpMjDfy_-i3I0Pyg435Jsn-I/view" TargetMode="External"/><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drive.google.com/file/d/1WI3ovcsYhTj32-h1H_Y154NzRdhY7rMY/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drive.google.com/file/d/1HNkR7LqMZ0XQEw-ebzinibAi23U4M74b/view" TargetMode="External"/><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11.png"/><Relationship Id="rId8"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hyperlink" Target="http://drive.google.com/file/d/1NmS6HbzfbFN11Xm731P7AI43x9AvORsI/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2"/>
          <p:cNvPicPr preferRelativeResize="0"/>
          <p:nvPr/>
        </p:nvPicPr>
        <p:blipFill>
          <a:blip r:embed="rId3">
            <a:alphaModFix/>
          </a:blip>
          <a:stretch>
            <a:fillRect/>
          </a:stretch>
        </p:blipFill>
        <p:spPr>
          <a:xfrm>
            <a:off x="-296525" y="5924663"/>
            <a:ext cx="9144000" cy="2248525"/>
          </a:xfrm>
          <a:prstGeom prst="rect">
            <a:avLst/>
          </a:prstGeom>
          <a:noFill/>
          <a:ln>
            <a:noFill/>
          </a:ln>
        </p:spPr>
      </p:pic>
      <p:pic>
        <p:nvPicPr>
          <p:cNvPr id="158" name="Google Shape;158;p22"/>
          <p:cNvPicPr preferRelativeResize="0"/>
          <p:nvPr/>
        </p:nvPicPr>
        <p:blipFill rotWithShape="1">
          <a:blip r:embed="rId4">
            <a:alphaModFix/>
          </a:blip>
          <a:srcRect b="0" l="0" r="73931" t="0"/>
          <a:stretch/>
        </p:blipFill>
        <p:spPr>
          <a:xfrm>
            <a:off x="3074800" y="914250"/>
            <a:ext cx="2392500" cy="2724950"/>
          </a:xfrm>
          <a:prstGeom prst="rect">
            <a:avLst/>
          </a:prstGeom>
          <a:noFill/>
          <a:ln>
            <a:noFill/>
          </a:ln>
        </p:spPr>
      </p:pic>
      <p:sp>
        <p:nvSpPr>
          <p:cNvPr id="159" name="Google Shape;159;p22"/>
          <p:cNvSpPr/>
          <p:nvPr/>
        </p:nvSpPr>
        <p:spPr>
          <a:xfrm>
            <a:off x="-1460875" y="5250025"/>
            <a:ext cx="457200" cy="59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2"/>
          <p:cNvPicPr preferRelativeResize="0"/>
          <p:nvPr/>
        </p:nvPicPr>
        <p:blipFill rotWithShape="1">
          <a:blip r:embed="rId4">
            <a:alphaModFix/>
          </a:blip>
          <a:srcRect b="0" l="23669" r="0" t="0"/>
          <a:stretch/>
        </p:blipFill>
        <p:spPr>
          <a:xfrm>
            <a:off x="1190350" y="1081750"/>
            <a:ext cx="6686625" cy="2600875"/>
          </a:xfrm>
          <a:prstGeom prst="rect">
            <a:avLst/>
          </a:prstGeom>
          <a:noFill/>
          <a:ln>
            <a:noFill/>
          </a:ln>
        </p:spPr>
      </p:pic>
      <p:pic>
        <p:nvPicPr>
          <p:cNvPr id="161" name="Google Shape;161;p22"/>
          <p:cNvPicPr preferRelativeResize="0"/>
          <p:nvPr/>
        </p:nvPicPr>
        <p:blipFill>
          <a:blip r:embed="rId5">
            <a:alphaModFix/>
          </a:blip>
          <a:stretch>
            <a:fillRect/>
          </a:stretch>
        </p:blipFill>
        <p:spPr>
          <a:xfrm>
            <a:off x="2020650" y="870850"/>
            <a:ext cx="5102700" cy="3401800"/>
          </a:xfrm>
          <a:prstGeom prst="rect">
            <a:avLst/>
          </a:prstGeom>
          <a:noFill/>
          <a:ln>
            <a:noFill/>
          </a:ln>
        </p:spPr>
      </p:pic>
      <p:sp>
        <p:nvSpPr>
          <p:cNvPr id="162" name="Google Shape;162;p22"/>
          <p:cNvSpPr/>
          <p:nvPr/>
        </p:nvSpPr>
        <p:spPr>
          <a:xfrm>
            <a:off x="-1308475" y="5924675"/>
            <a:ext cx="457200" cy="59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2"/>
          <p:cNvPicPr preferRelativeResize="0"/>
          <p:nvPr/>
        </p:nvPicPr>
        <p:blipFill>
          <a:blip r:embed="rId6">
            <a:alphaModFix/>
          </a:blip>
          <a:stretch>
            <a:fillRect/>
          </a:stretch>
        </p:blipFill>
        <p:spPr>
          <a:xfrm>
            <a:off x="7718925" y="1040364"/>
            <a:ext cx="158050" cy="281300"/>
          </a:xfrm>
          <a:prstGeom prst="rect">
            <a:avLst/>
          </a:prstGeom>
          <a:noFill/>
          <a:ln>
            <a:noFill/>
          </a:ln>
        </p:spPr>
      </p:pic>
      <p:pic>
        <p:nvPicPr>
          <p:cNvPr id="164" name="Google Shape;164;p22"/>
          <p:cNvPicPr preferRelativeResize="0"/>
          <p:nvPr/>
        </p:nvPicPr>
        <p:blipFill>
          <a:blip r:embed="rId7">
            <a:alphaModFix/>
          </a:blip>
          <a:stretch>
            <a:fillRect/>
          </a:stretch>
        </p:blipFill>
        <p:spPr>
          <a:xfrm>
            <a:off x="3028875" y="1210613"/>
            <a:ext cx="2228850" cy="2343150"/>
          </a:xfrm>
          <a:prstGeom prst="rect">
            <a:avLst/>
          </a:prstGeom>
          <a:noFill/>
          <a:ln>
            <a:noFill/>
          </a:ln>
        </p:spPr>
      </p:pic>
      <p:pic>
        <p:nvPicPr>
          <p:cNvPr id="165" name="Google Shape;165;p22" title="ttsMP3.com_VoiceText_2020-11-4_23_20_51.mp3">
            <a:hlinkClick r:id="rId8"/>
          </p:cNvPr>
          <p:cNvPicPr preferRelativeResize="0"/>
          <p:nvPr/>
        </p:nvPicPr>
        <p:blipFill>
          <a:blip r:embed="rId9">
            <a:alphaModFix/>
          </a:blip>
          <a:stretch>
            <a:fillRect/>
          </a:stretch>
        </p:blipFill>
        <p:spPr>
          <a:xfrm>
            <a:off x="-990600" y="358685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2300"/>
                                        <p:tgtEl>
                                          <p:spTgt spid="158"/>
                                        </p:tgtEl>
                                      </p:cBhvr>
                                    </p:animEffec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4200"/>
                                        <p:tgtEl>
                                          <p:spTgt spid="159"/>
                                        </p:tgtEl>
                                      </p:cBhvr>
                                    </p:animEffect>
                                  </p:childTnLst>
                                </p:cTn>
                              </p:par>
                            </p:childTnLst>
                          </p:cTn>
                        </p:par>
                        <p:par>
                          <p:cTn fill="hold">
                            <p:stCondLst>
                              <p:cond delay="6500"/>
                            </p:stCondLst>
                            <p:childTnLst>
                              <p:par>
                                <p:cTn fill="hold" nodeType="afterEffect" presetClass="exit" presetID="10" presetSubtype="0">
                                  <p:stCondLst>
                                    <p:cond delay="0"/>
                                  </p:stCondLst>
                                  <p:childTnLst>
                                    <p:animEffect filter="fade" transition="out">
                                      <p:cBhvr>
                                        <p:cTn dur="4000"/>
                                        <p:tgtEl>
                                          <p:spTgt spid="159"/>
                                        </p:tgtEl>
                                      </p:cBhvr>
                                    </p:animEffect>
                                    <p:set>
                                      <p:cBhvr>
                                        <p:cTn dur="1" fill="hold">
                                          <p:stCondLst>
                                            <p:cond delay="4000"/>
                                          </p:stCondLst>
                                        </p:cTn>
                                        <p:tgtEl>
                                          <p:spTgt spid="159"/>
                                        </p:tgtEl>
                                        <p:attrNameLst>
                                          <p:attrName>style.visibility</p:attrName>
                                        </p:attrNameLst>
                                      </p:cBhvr>
                                      <p:to>
                                        <p:strVal val="hidden"/>
                                      </p:to>
                                    </p:set>
                                  </p:childTnLst>
                                </p:cTn>
                              </p:par>
                            </p:childTnLst>
                          </p:cTn>
                        </p:par>
                        <p:par>
                          <p:cTn fill="hold">
                            <p:stCondLst>
                              <p:cond delay="10500"/>
                            </p:stCondLst>
                            <p:childTnLst>
                              <p:par>
                                <p:cTn fill="hold" nodeType="afterEffect" presetClass="exit" presetID="10" presetSubtype="0">
                                  <p:stCondLst>
                                    <p:cond delay="0"/>
                                  </p:stCondLst>
                                  <p:childTnLst>
                                    <p:animEffect filter="fade" transition="out">
                                      <p:cBhvr>
                                        <p:cTn dur="1500"/>
                                        <p:tgtEl>
                                          <p:spTgt spid="158"/>
                                        </p:tgtEl>
                                      </p:cBhvr>
                                    </p:animEffect>
                                    <p:set>
                                      <p:cBhvr>
                                        <p:cTn dur="1" fill="hold">
                                          <p:stCondLst>
                                            <p:cond delay="1500"/>
                                          </p:stCondLst>
                                        </p:cTn>
                                        <p:tgtEl>
                                          <p:spTgt spid="158"/>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500"/>
                                        <p:tgtEl>
                                          <p:spTgt spid="160"/>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0"/>
                                        <p:tgtEl>
                                          <p:spTgt spid="162"/>
                                        </p:tgtEl>
                                      </p:cBhvr>
                                    </p:animEffect>
                                  </p:childTnLst>
                                </p:cTn>
                              </p:par>
                            </p:childTnLst>
                          </p:cTn>
                        </p:par>
                        <p:par>
                          <p:cTn fill="hold">
                            <p:stCondLst>
                              <p:cond delay="17000"/>
                            </p:stCondLst>
                            <p:childTnLst>
                              <p:par>
                                <p:cTn fill="hold" nodeType="afterEffect" presetClass="exit" presetID="10" presetSubtype="0">
                                  <p:stCondLst>
                                    <p:cond delay="0"/>
                                  </p:stCondLst>
                                  <p:childTnLst>
                                    <p:animEffect filter="fade" transition="out">
                                      <p:cBhvr>
                                        <p:cTn dur="5000"/>
                                        <p:tgtEl>
                                          <p:spTgt spid="162"/>
                                        </p:tgtEl>
                                      </p:cBhvr>
                                    </p:animEffect>
                                    <p:set>
                                      <p:cBhvr>
                                        <p:cTn dur="1" fill="hold">
                                          <p:stCondLst>
                                            <p:cond delay="5000"/>
                                          </p:stCondLst>
                                        </p:cTn>
                                        <p:tgtEl>
                                          <p:spTgt spid="162"/>
                                        </p:tgtEl>
                                        <p:attrNameLst>
                                          <p:attrName>style.visibility</p:attrName>
                                        </p:attrNameLst>
                                      </p:cBhvr>
                                      <p:to>
                                        <p:strVal val="hidden"/>
                                      </p:to>
                                    </p:set>
                                  </p:childTnLst>
                                </p:cTn>
                              </p:par>
                            </p:childTnLst>
                          </p:cTn>
                        </p:par>
                        <p:par>
                          <p:cTn fill="hold">
                            <p:stCondLst>
                              <p:cond delay="22000"/>
                            </p:stCondLst>
                            <p:childTnLst>
                              <p:par>
                                <p:cTn fill="hold" nodeType="afterEffect" presetClass="exit" presetID="10" presetSubtype="0">
                                  <p:stCondLst>
                                    <p:cond delay="0"/>
                                  </p:stCondLst>
                                  <p:childTnLst>
                                    <p:animEffect filter="fade" transition="out">
                                      <p:cBhvr>
                                        <p:cTn dur="1500"/>
                                        <p:tgtEl>
                                          <p:spTgt spid="160"/>
                                        </p:tgtEl>
                                      </p:cBhvr>
                                    </p:animEffect>
                                    <p:set>
                                      <p:cBhvr>
                                        <p:cTn dur="1" fill="hold">
                                          <p:stCondLst>
                                            <p:cond delay="1500"/>
                                          </p:stCondLst>
                                        </p:cTn>
                                        <p:tgtEl>
                                          <p:spTgt spid="160"/>
                                        </p:tgtEl>
                                        <p:attrNameLst>
                                          <p:attrName>style.visibility</p:attrName>
                                        </p:attrNameLst>
                                      </p:cBhvr>
                                      <p:to>
                                        <p:strVal val="hidden"/>
                                      </p:to>
                                    </p:set>
                                  </p:childTnLst>
                                </p:cTn>
                              </p:par>
                              <p:par>
                                <p:cTn fill="hold" nodeType="withEffect" presetClass="entr" presetID="2" presetSubtype="1">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500"/>
                                        <p:tgtEl>
                                          <p:spTgt spid="161"/>
                                        </p:tgtEl>
                                        <p:attrNameLst>
                                          <p:attrName>ppt_y</p:attrName>
                                        </p:attrNameLst>
                                      </p:cBhvr>
                                      <p:tavLst>
                                        <p:tav fmla="" tm="0">
                                          <p:val>
                                            <p:strVal val="#ppt_y-1"/>
                                          </p:val>
                                        </p:tav>
                                        <p:tav fmla="" tm="100000">
                                          <p:val>
                                            <p:strVal val="#ppt_y"/>
                                          </p:val>
                                        </p:tav>
                                      </p:tavLst>
                                    </p:anim>
                                  </p:childTnLst>
                                </p:cTn>
                              </p:par>
                            </p:childTnLst>
                          </p:cTn>
                        </p:par>
                        <p:par>
                          <p:cTn fill="hold">
                            <p:stCondLst>
                              <p:cond delay="23500"/>
                            </p:stCondLst>
                            <p:childTnLst>
                              <p:par>
                                <p:cTn fill="hold" nodeType="afterEffect" presetClass="exit" presetID="10" presetSubtype="0">
                                  <p:stCondLst>
                                    <p:cond delay="0"/>
                                  </p:stCondLst>
                                  <p:childTnLst>
                                    <p:animEffect filter="fade" transition="out">
                                      <p:cBhvr>
                                        <p:cTn dur="5000"/>
                                        <p:tgtEl>
                                          <p:spTgt spid="161"/>
                                        </p:tgtEl>
                                      </p:cBhvr>
                                    </p:animEffect>
                                    <p:set>
                                      <p:cBhvr>
                                        <p:cTn dur="1" fill="hold">
                                          <p:stCondLst>
                                            <p:cond delay="5000"/>
                                          </p:stCondLst>
                                        </p:cTn>
                                        <p:tgtEl>
                                          <p:spTgt spid="161"/>
                                        </p:tgtEl>
                                        <p:attrNameLst>
                                          <p:attrName>style.visibility</p:attrName>
                                        </p:attrNameLst>
                                      </p:cBhvr>
                                      <p:to>
                                        <p:strVal val="hidden"/>
                                      </p:to>
                                    </p:set>
                                  </p:childTnLst>
                                </p:cTn>
                              </p:par>
                            </p:childTnLst>
                          </p:cTn>
                        </p:par>
                        <p:par>
                          <p:cTn fill="hold">
                            <p:stCondLst>
                              <p:cond delay="28500"/>
                            </p:stCondLst>
                            <p:childTnLst>
                              <p:par>
                                <p:cTn fill="hold" nodeType="afterEffect" presetClass="entr" presetID="2" presetSubtype="1">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700"/>
                                        <p:tgtEl>
                                          <p:spTgt spid="1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nvSpPr>
        <p:spPr>
          <a:xfrm>
            <a:off x="859788" y="1101638"/>
            <a:ext cx="7424400" cy="7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300">
                <a:latin typeface="Anton"/>
                <a:ea typeface="Anton"/>
                <a:cs typeface="Anton"/>
                <a:sym typeface="Anton"/>
              </a:rPr>
              <a:t>Lastly, long short term memory (LSTM)</a:t>
            </a:r>
            <a:endParaRPr sz="3300">
              <a:latin typeface="Anton"/>
              <a:ea typeface="Anton"/>
              <a:cs typeface="Anton"/>
              <a:sym typeface="Anton"/>
            </a:endParaRPr>
          </a:p>
        </p:txBody>
      </p:sp>
      <p:pic>
        <p:nvPicPr>
          <p:cNvPr id="171" name="Google Shape;171;p23" title="ttsMP3.com_VoiceText_2020-11-3_1_17_34.mp3">
            <a:hlinkClick r:id="rId3"/>
          </p:cNvPr>
          <p:cNvPicPr preferRelativeResize="0"/>
          <p:nvPr/>
        </p:nvPicPr>
        <p:blipFill>
          <a:blip r:embed="rId4">
            <a:alphaModFix/>
          </a:blip>
          <a:stretch>
            <a:fillRect/>
          </a:stretch>
        </p:blipFill>
        <p:spPr>
          <a:xfrm>
            <a:off x="-585775" y="3231375"/>
            <a:ext cx="457200" cy="457200"/>
          </a:xfrm>
          <a:prstGeom prst="rect">
            <a:avLst/>
          </a:prstGeom>
          <a:noFill/>
          <a:ln>
            <a:noFill/>
          </a:ln>
        </p:spPr>
      </p:pic>
      <p:pic>
        <p:nvPicPr>
          <p:cNvPr id="172" name="Google Shape;172;p23"/>
          <p:cNvPicPr preferRelativeResize="0"/>
          <p:nvPr/>
        </p:nvPicPr>
        <p:blipFill>
          <a:blip r:embed="rId5">
            <a:alphaModFix/>
          </a:blip>
          <a:stretch>
            <a:fillRect/>
          </a:stretch>
        </p:blipFill>
        <p:spPr>
          <a:xfrm>
            <a:off x="3148338" y="1844662"/>
            <a:ext cx="2847325" cy="1843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4"/>
          <p:cNvPicPr preferRelativeResize="0"/>
          <p:nvPr/>
        </p:nvPicPr>
        <p:blipFill>
          <a:blip r:embed="rId3">
            <a:alphaModFix/>
          </a:blip>
          <a:stretch>
            <a:fillRect/>
          </a:stretch>
        </p:blipFill>
        <p:spPr>
          <a:xfrm>
            <a:off x="10746025" y="104775"/>
            <a:ext cx="1443715" cy="4838700"/>
          </a:xfrm>
          <a:prstGeom prst="rect">
            <a:avLst/>
          </a:prstGeom>
          <a:noFill/>
          <a:ln>
            <a:noFill/>
          </a:ln>
        </p:spPr>
      </p:pic>
      <p:pic>
        <p:nvPicPr>
          <p:cNvPr id="178" name="Google Shape;178;p24"/>
          <p:cNvPicPr preferRelativeResize="0"/>
          <p:nvPr/>
        </p:nvPicPr>
        <p:blipFill>
          <a:blip r:embed="rId4">
            <a:alphaModFix/>
          </a:blip>
          <a:stretch>
            <a:fillRect/>
          </a:stretch>
        </p:blipFill>
        <p:spPr>
          <a:xfrm>
            <a:off x="995698" y="1266825"/>
            <a:ext cx="7152601" cy="2514600"/>
          </a:xfrm>
          <a:prstGeom prst="rect">
            <a:avLst/>
          </a:prstGeom>
          <a:noFill/>
          <a:ln>
            <a:noFill/>
          </a:ln>
        </p:spPr>
      </p:pic>
      <p:sp>
        <p:nvSpPr>
          <p:cNvPr id="179" name="Google Shape;179;p24"/>
          <p:cNvSpPr/>
          <p:nvPr/>
        </p:nvSpPr>
        <p:spPr>
          <a:xfrm>
            <a:off x="3631125" y="2124950"/>
            <a:ext cx="2035500" cy="273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3659700" y="2695975"/>
            <a:ext cx="1359600" cy="273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24"/>
          <p:cNvCxnSpPr>
            <a:stCxn id="178" idx="0"/>
            <a:endCxn id="179" idx="0"/>
          </p:cNvCxnSpPr>
          <p:nvPr/>
        </p:nvCxnSpPr>
        <p:spPr>
          <a:xfrm>
            <a:off x="4571998" y="1266825"/>
            <a:ext cx="76800" cy="858000"/>
          </a:xfrm>
          <a:prstGeom prst="straightConnector1">
            <a:avLst/>
          </a:prstGeom>
          <a:noFill/>
          <a:ln cap="flat" cmpd="sng" w="28575">
            <a:solidFill>
              <a:srgbClr val="FF0000"/>
            </a:solidFill>
            <a:prstDash val="solid"/>
            <a:round/>
            <a:headEnd len="med" w="med" type="none"/>
            <a:tailEnd len="med" w="med" type="triangle"/>
          </a:ln>
        </p:spPr>
      </p:cxnSp>
      <p:sp>
        <p:nvSpPr>
          <p:cNvPr id="182" name="Google Shape;182;p24"/>
          <p:cNvSpPr txBox="1"/>
          <p:nvPr/>
        </p:nvSpPr>
        <p:spPr>
          <a:xfrm>
            <a:off x="3807600" y="754950"/>
            <a:ext cx="1528800" cy="7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nton"/>
                <a:ea typeface="Anton"/>
                <a:cs typeface="Anton"/>
                <a:sym typeface="Anton"/>
              </a:rPr>
              <a:t>Cell state</a:t>
            </a:r>
            <a:endParaRPr sz="2800">
              <a:latin typeface="Anton"/>
              <a:ea typeface="Anton"/>
              <a:cs typeface="Anton"/>
              <a:sym typeface="Anton"/>
            </a:endParaRPr>
          </a:p>
        </p:txBody>
      </p:sp>
      <p:sp>
        <p:nvSpPr>
          <p:cNvPr id="183" name="Google Shape;183;p24"/>
          <p:cNvSpPr txBox="1"/>
          <p:nvPr/>
        </p:nvSpPr>
        <p:spPr>
          <a:xfrm>
            <a:off x="3884475" y="3588625"/>
            <a:ext cx="1820700" cy="7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Anton"/>
                <a:ea typeface="Anton"/>
                <a:cs typeface="Anton"/>
                <a:sym typeface="Anton"/>
              </a:rPr>
              <a:t>Input gates</a:t>
            </a:r>
            <a:endParaRPr sz="2800">
              <a:latin typeface="Anton"/>
              <a:ea typeface="Anton"/>
              <a:cs typeface="Anton"/>
              <a:sym typeface="Anton"/>
            </a:endParaRPr>
          </a:p>
        </p:txBody>
      </p:sp>
      <p:cxnSp>
        <p:nvCxnSpPr>
          <p:cNvPr id="184" name="Google Shape;184;p24"/>
          <p:cNvCxnSpPr>
            <a:stCxn id="183" idx="0"/>
            <a:endCxn id="180" idx="2"/>
          </p:cNvCxnSpPr>
          <p:nvPr/>
        </p:nvCxnSpPr>
        <p:spPr>
          <a:xfrm rot="10800000">
            <a:off x="4339425" y="2970025"/>
            <a:ext cx="455400" cy="618600"/>
          </a:xfrm>
          <a:prstGeom prst="straightConnector1">
            <a:avLst/>
          </a:prstGeom>
          <a:noFill/>
          <a:ln cap="flat" cmpd="sng" w="28575">
            <a:solidFill>
              <a:srgbClr val="FF0000"/>
            </a:solidFill>
            <a:prstDash val="solid"/>
            <a:round/>
            <a:headEnd len="med" w="med" type="none"/>
            <a:tailEnd len="med" w="med" type="triangle"/>
          </a:ln>
        </p:spPr>
      </p:cxnSp>
      <p:pic>
        <p:nvPicPr>
          <p:cNvPr id="185" name="Google Shape;185;p24"/>
          <p:cNvPicPr preferRelativeResize="0"/>
          <p:nvPr/>
        </p:nvPicPr>
        <p:blipFill>
          <a:blip r:embed="rId5">
            <a:alphaModFix/>
          </a:blip>
          <a:stretch>
            <a:fillRect/>
          </a:stretch>
        </p:blipFill>
        <p:spPr>
          <a:xfrm>
            <a:off x="2257688" y="1362963"/>
            <a:ext cx="2322324" cy="2322324"/>
          </a:xfrm>
          <a:prstGeom prst="rect">
            <a:avLst/>
          </a:prstGeom>
          <a:noFill/>
          <a:ln>
            <a:noFill/>
          </a:ln>
        </p:spPr>
      </p:pic>
      <p:sp>
        <p:nvSpPr>
          <p:cNvPr id="186" name="Google Shape;186;p24"/>
          <p:cNvSpPr txBox="1"/>
          <p:nvPr/>
        </p:nvSpPr>
        <p:spPr>
          <a:xfrm>
            <a:off x="3442438" y="1856450"/>
            <a:ext cx="1528800" cy="7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Anton"/>
                <a:ea typeface="Anton"/>
                <a:cs typeface="Anton"/>
                <a:sym typeface="Anton"/>
              </a:rPr>
              <a:t>RNN</a:t>
            </a:r>
            <a:endParaRPr sz="2800">
              <a:latin typeface="Anton"/>
              <a:ea typeface="Anton"/>
              <a:cs typeface="Anton"/>
              <a:sym typeface="Anton"/>
            </a:endParaRPr>
          </a:p>
        </p:txBody>
      </p:sp>
      <p:pic>
        <p:nvPicPr>
          <p:cNvPr id="187" name="Google Shape;187;p24"/>
          <p:cNvPicPr preferRelativeResize="0"/>
          <p:nvPr/>
        </p:nvPicPr>
        <p:blipFill>
          <a:blip r:embed="rId6">
            <a:alphaModFix/>
          </a:blip>
          <a:stretch>
            <a:fillRect/>
          </a:stretch>
        </p:blipFill>
        <p:spPr>
          <a:xfrm flipH="1">
            <a:off x="5009626" y="1362950"/>
            <a:ext cx="2322324" cy="2322350"/>
          </a:xfrm>
          <a:prstGeom prst="rect">
            <a:avLst/>
          </a:prstGeom>
          <a:noFill/>
          <a:ln>
            <a:noFill/>
          </a:ln>
        </p:spPr>
      </p:pic>
      <p:sp>
        <p:nvSpPr>
          <p:cNvPr id="188" name="Google Shape;188;p24"/>
          <p:cNvSpPr txBox="1"/>
          <p:nvPr/>
        </p:nvSpPr>
        <p:spPr>
          <a:xfrm>
            <a:off x="5406375" y="1856450"/>
            <a:ext cx="1528800" cy="7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Anton"/>
                <a:ea typeface="Anton"/>
                <a:cs typeface="Anton"/>
                <a:sym typeface="Anton"/>
              </a:rPr>
              <a:t>LSTM</a:t>
            </a:r>
            <a:endParaRPr sz="2800">
              <a:latin typeface="Anton"/>
              <a:ea typeface="Anton"/>
              <a:cs typeface="Anton"/>
              <a:sym typeface="Anton"/>
            </a:endParaRPr>
          </a:p>
        </p:txBody>
      </p:sp>
      <p:pic>
        <p:nvPicPr>
          <p:cNvPr id="189" name="Google Shape;189;p24" title="ttsMP3.com_VoiceText_2020-11-4_23_31_47.mp3">
            <a:hlinkClick r:id="rId7"/>
          </p:cNvPr>
          <p:cNvPicPr preferRelativeResize="0"/>
          <p:nvPr/>
        </p:nvPicPr>
        <p:blipFill>
          <a:blip r:embed="rId8">
            <a:alphaModFix/>
          </a:blip>
          <a:stretch>
            <a:fillRect/>
          </a:stretch>
        </p:blipFill>
        <p:spPr>
          <a:xfrm>
            <a:off x="-1989000" y="37814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4000"/>
                                        <p:tgtEl>
                                          <p:spTgt spid="177"/>
                                        </p:tgtEl>
                                      </p:cBhvr>
                                    </p:animEffect>
                                  </p:childTnLst>
                                </p:cTn>
                              </p:par>
                            </p:childTnLst>
                          </p:cTn>
                        </p:par>
                        <p:par>
                          <p:cTn fill="hold">
                            <p:stCondLst>
                              <p:cond delay="4000"/>
                            </p:stCondLst>
                            <p:childTnLst>
                              <p:par>
                                <p:cTn fill="hold" nodeType="afterEffect" presetClass="exit" presetID="1" presetSubtype="0">
                                  <p:stCondLst>
                                    <p:cond delay="0"/>
                                  </p:stCondLst>
                                  <p:childTnLst>
                                    <p:set>
                                      <p:cBhvr>
                                        <p:cTn dur="1" fill="hold">
                                          <p:stCondLst>
                                            <p:cond delay="2500"/>
                                          </p:stCondLst>
                                        </p:cTn>
                                        <p:tgtEl>
                                          <p:spTgt spid="185"/>
                                        </p:tgtEl>
                                        <p:attrNameLst>
                                          <p:attrName>style.visibility</p:attrName>
                                        </p:attrNameLst>
                                      </p:cBhvr>
                                      <p:to>
                                        <p:strVal val="hidden"/>
                                      </p:to>
                                    </p:set>
                                  </p:childTnLst>
                                </p:cTn>
                              </p:par>
                            </p:childTnLst>
                          </p:cTn>
                        </p:par>
                        <p:par>
                          <p:cTn fill="hold">
                            <p:stCondLst>
                              <p:cond delay="6500"/>
                            </p:stCondLst>
                            <p:childTnLst>
                              <p:par>
                                <p:cTn fill="hold" nodeType="afterEffect" presetClass="exit" presetID="1" presetSubtype="0">
                                  <p:stCondLst>
                                    <p:cond delay="0"/>
                                  </p:stCondLst>
                                  <p:childTnLst>
                                    <p:set>
                                      <p:cBhvr>
                                        <p:cTn dur="1" fill="hold">
                                          <p:stCondLst>
                                            <p:cond delay="0"/>
                                          </p:stCondLst>
                                        </p:cTn>
                                        <p:tgtEl>
                                          <p:spTgt spid="187"/>
                                        </p:tgtEl>
                                        <p:attrNameLst>
                                          <p:attrName>style.visibility</p:attrName>
                                        </p:attrNameLst>
                                      </p:cBhvr>
                                      <p:to>
                                        <p:strVal val="hidden"/>
                                      </p:to>
                                    </p:set>
                                  </p:childTnLst>
                                </p:cTn>
                              </p:par>
                            </p:childTnLst>
                          </p:cTn>
                        </p:par>
                        <p:par>
                          <p:cTn fill="hold">
                            <p:stCondLst>
                              <p:cond delay="6500"/>
                            </p:stCondLst>
                            <p:childTnLst>
                              <p:par>
                                <p:cTn fill="hold" nodeType="afterEffect" presetClass="exit" presetID="1" presetSubtype="0">
                                  <p:stCondLst>
                                    <p:cond delay="0"/>
                                  </p:stCondLst>
                                  <p:childTnLst>
                                    <p:set>
                                      <p:cBhvr>
                                        <p:cTn dur="1" fill="hold">
                                          <p:stCondLst>
                                            <p:cond delay="0"/>
                                          </p:stCondLst>
                                        </p:cTn>
                                        <p:tgtEl>
                                          <p:spTgt spid="1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par>
                          <p:cTn fill="hold">
                            <p:stCondLst>
                              <p:cond delay="6500"/>
                            </p:stCondLst>
                            <p:childTnLst>
                              <p:par>
                                <p:cTn fill="hold" nodeType="after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par>
                          <p:cTn fill="hold">
                            <p:stCondLst>
                              <p:cond delay="8500"/>
                            </p:stCondLst>
                            <p:childTnLst>
                              <p:par>
                                <p:cTn fill="hold" nodeType="afterEffect" presetClass="emph" presetID="8" presetSubtype="0">
                                  <p:stCondLst>
                                    <p:cond delay="0"/>
                                  </p:stCondLst>
                                  <p:childTnLst>
                                    <p:animRot by="-21600000">
                                      <p:cBhvr>
                                        <p:cTn dur="500" fill="hold"/>
                                        <p:tgtEl>
                                          <p:spTgt spid="182"/>
                                        </p:tgtEl>
                                        <p:attrNameLst>
                                          <p:attrName>r</p:attrName>
                                        </p:attrNameLst>
                                      </p:cBhvr>
                                    </p:animRot>
                                  </p:childTnLst>
                                </p:cTn>
                              </p:par>
                            </p:childTnLst>
                          </p:cTn>
                        </p:par>
                        <p:par>
                          <p:cTn fill="hold">
                            <p:stCondLst>
                              <p:cond delay="9000"/>
                            </p:stCondLst>
                            <p:childTnLst>
                              <p:par>
                                <p:cTn fill="hold" nodeType="after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par>
                          <p:cTn fill="hold">
                            <p:stCondLst>
                              <p:cond delay="9000"/>
                            </p:stCondLst>
                            <p:childTnLst>
                              <p:par>
                                <p:cTn fill="hold" nodeType="after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4000"/>
                                        <p:tgtEl>
                                          <p:spTgt spid="177"/>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par>
                          <p:cTn fill="hold">
                            <p:stCondLst>
                              <p:cond delay="13500"/>
                            </p:stCondLst>
                            <p:childTnLst>
                              <p:par>
                                <p:cTn fill="hold" nodeType="afterEffect" presetClass="exit" presetID="1" presetSubtype="0">
                                  <p:stCondLst>
                                    <p:cond delay="0"/>
                                  </p:stCondLst>
                                  <p:childTnLst>
                                    <p:set>
                                      <p:cBhvr>
                                        <p:cTn dur="1" fill="hold">
                                          <p:stCondLst>
                                            <p:cond delay="0"/>
                                          </p:stCondLst>
                                        </p:cTn>
                                        <p:tgtEl>
                                          <p:spTgt spid="179"/>
                                        </p:tgtEl>
                                        <p:attrNameLst>
                                          <p:attrName>style.visibility</p:attrName>
                                        </p:attrNameLst>
                                      </p:cBhvr>
                                      <p:to>
                                        <p:strVal val="hidden"/>
                                      </p:to>
                                    </p:set>
                                  </p:childTnLst>
                                </p:cTn>
                              </p:par>
                            </p:childTnLst>
                          </p:cTn>
                        </p:par>
                        <p:par>
                          <p:cTn fill="hold">
                            <p:stCondLst>
                              <p:cond delay="13500"/>
                            </p:stCondLst>
                            <p:childTnLst>
                              <p:par>
                                <p:cTn fill="hold" nodeType="afterEffect" presetClass="exit" presetID="1" presetSubtype="0">
                                  <p:stCondLst>
                                    <p:cond delay="0"/>
                                  </p:stCondLst>
                                  <p:childTnLst>
                                    <p:set>
                                      <p:cBhvr>
                                        <p:cTn dur="1" fill="hold">
                                          <p:stCondLst>
                                            <p:cond delay="0"/>
                                          </p:stCondLst>
                                        </p:cTn>
                                        <p:tgtEl>
                                          <p:spTgt spid="182"/>
                                        </p:tgtEl>
                                        <p:attrNameLst>
                                          <p:attrName>style.visibility</p:attrName>
                                        </p:attrNameLst>
                                      </p:cBhvr>
                                      <p:to>
                                        <p:strVal val="hidden"/>
                                      </p:to>
                                    </p:set>
                                  </p:childTnLst>
                                </p:cTn>
                              </p:par>
                            </p:childTnLst>
                          </p:cTn>
                        </p:par>
                        <p:par>
                          <p:cTn fill="hold">
                            <p:stCondLst>
                              <p:cond delay="13500"/>
                            </p:stCondLst>
                            <p:childTnLst>
                              <p:par>
                                <p:cTn fill="hold" nodeType="afterEffect" presetClass="exit" presetID="1" presetSubtype="0">
                                  <p:stCondLst>
                                    <p:cond delay="0"/>
                                  </p:stCondLst>
                                  <p:childTnLst>
                                    <p:set>
                                      <p:cBhvr>
                                        <p:cTn dur="1" fill="hold">
                                          <p:stCondLst>
                                            <p:cond delay="0"/>
                                          </p:stCondLst>
                                        </p:cTn>
                                        <p:tgtEl>
                                          <p:spTgt spid="18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aphicFrame>
        <p:nvGraphicFramePr>
          <p:cNvPr id="194" name="Google Shape;194;p25"/>
          <p:cNvGraphicFramePr/>
          <p:nvPr/>
        </p:nvGraphicFramePr>
        <p:xfrm>
          <a:off x="1416263" y="996663"/>
          <a:ext cx="3000000" cy="3000000"/>
        </p:xfrm>
        <a:graphic>
          <a:graphicData uri="http://schemas.openxmlformats.org/drawingml/2006/table">
            <a:tbl>
              <a:tblPr>
                <a:noFill/>
                <a:tableStyleId>{63BCC9FA-14B1-4DFB-B4C8-1AEABC7F2BE1}</a:tableStyleId>
              </a:tblPr>
              <a:tblGrid>
                <a:gridCol w="1496375"/>
                <a:gridCol w="1589525"/>
                <a:gridCol w="1589525"/>
                <a:gridCol w="1589525"/>
              </a:tblGrid>
              <a:tr h="381000">
                <a:tc>
                  <a:txBody>
                    <a:bodyPr/>
                    <a:lstStyle/>
                    <a:p>
                      <a:pPr indent="0" lvl="0" marL="0" rtl="0" algn="ctr">
                        <a:spcBef>
                          <a:spcPts val="0"/>
                        </a:spcBef>
                        <a:spcAft>
                          <a:spcPts val="0"/>
                        </a:spcAft>
                        <a:buNone/>
                      </a:pPr>
                      <a:r>
                        <a:rPr lang="en"/>
                        <a:t>Model</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Time series MLR</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RNN</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LSTM</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1-month average RMSE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44.18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47.02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8.03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6-months average RMSE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81.62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49.83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13.45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95" name="Google Shape;195;p25"/>
          <p:cNvPicPr preferRelativeResize="0"/>
          <p:nvPr/>
        </p:nvPicPr>
        <p:blipFill>
          <a:blip r:embed="rId3">
            <a:alphaModFix/>
          </a:blip>
          <a:stretch>
            <a:fillRect/>
          </a:stretch>
        </p:blipFill>
        <p:spPr>
          <a:xfrm rot="1957737">
            <a:off x="6909791" y="571128"/>
            <a:ext cx="686941" cy="686941"/>
          </a:xfrm>
          <a:prstGeom prst="rect">
            <a:avLst/>
          </a:prstGeom>
          <a:noFill/>
          <a:ln>
            <a:noFill/>
          </a:ln>
        </p:spPr>
      </p:pic>
      <p:pic>
        <p:nvPicPr>
          <p:cNvPr id="196" name="Google Shape;196;p25"/>
          <p:cNvPicPr preferRelativeResize="0"/>
          <p:nvPr/>
        </p:nvPicPr>
        <p:blipFill>
          <a:blip r:embed="rId4">
            <a:alphaModFix/>
          </a:blip>
          <a:stretch>
            <a:fillRect/>
          </a:stretch>
        </p:blipFill>
        <p:spPr>
          <a:xfrm>
            <a:off x="9837075" y="554845"/>
            <a:ext cx="3088640" cy="2316480"/>
          </a:xfrm>
          <a:prstGeom prst="rect">
            <a:avLst/>
          </a:prstGeom>
          <a:noFill/>
          <a:ln>
            <a:noFill/>
          </a:ln>
        </p:spPr>
      </p:pic>
      <p:pic>
        <p:nvPicPr>
          <p:cNvPr id="197" name="Google Shape;197;p25" title="ttsMP3.com_VoiceText_2020-11-4_23_21_48.mp3">
            <a:hlinkClick r:id="rId5"/>
          </p:cNvPr>
          <p:cNvPicPr preferRelativeResize="0"/>
          <p:nvPr/>
        </p:nvPicPr>
        <p:blipFill>
          <a:blip r:embed="rId6">
            <a:alphaModFix/>
          </a:blip>
          <a:stretch>
            <a:fillRect/>
          </a:stretch>
        </p:blipFill>
        <p:spPr>
          <a:xfrm>
            <a:off x="-1923125" y="481850"/>
            <a:ext cx="457200" cy="457200"/>
          </a:xfrm>
          <a:prstGeom prst="rect">
            <a:avLst/>
          </a:prstGeom>
          <a:noFill/>
          <a:ln>
            <a:noFill/>
          </a:ln>
        </p:spPr>
      </p:pic>
      <p:pic>
        <p:nvPicPr>
          <p:cNvPr id="198" name="Google Shape;198;p25"/>
          <p:cNvPicPr preferRelativeResize="0"/>
          <p:nvPr/>
        </p:nvPicPr>
        <p:blipFill>
          <a:blip r:embed="rId7">
            <a:alphaModFix/>
          </a:blip>
          <a:stretch>
            <a:fillRect/>
          </a:stretch>
        </p:blipFill>
        <p:spPr>
          <a:xfrm>
            <a:off x="5681069" y="2931327"/>
            <a:ext cx="2215104" cy="1661339"/>
          </a:xfrm>
          <a:prstGeom prst="rect">
            <a:avLst/>
          </a:prstGeom>
          <a:noFill/>
          <a:ln>
            <a:noFill/>
          </a:ln>
        </p:spPr>
      </p:pic>
      <p:pic>
        <p:nvPicPr>
          <p:cNvPr id="199" name="Google Shape;199;p25"/>
          <p:cNvPicPr preferRelativeResize="0"/>
          <p:nvPr/>
        </p:nvPicPr>
        <p:blipFill>
          <a:blip r:embed="rId8">
            <a:alphaModFix/>
          </a:blip>
          <a:stretch>
            <a:fillRect/>
          </a:stretch>
        </p:blipFill>
        <p:spPr>
          <a:xfrm>
            <a:off x="3593387" y="2931324"/>
            <a:ext cx="2215104" cy="1661335"/>
          </a:xfrm>
          <a:prstGeom prst="rect">
            <a:avLst/>
          </a:prstGeom>
          <a:noFill/>
          <a:ln>
            <a:noFill/>
          </a:ln>
        </p:spPr>
      </p:pic>
      <p:pic>
        <p:nvPicPr>
          <p:cNvPr id="200" name="Google Shape;200;p25"/>
          <p:cNvPicPr preferRelativeResize="0"/>
          <p:nvPr/>
        </p:nvPicPr>
        <p:blipFill>
          <a:blip r:embed="rId9">
            <a:alphaModFix/>
          </a:blip>
          <a:stretch>
            <a:fillRect/>
          </a:stretch>
        </p:blipFill>
        <p:spPr>
          <a:xfrm>
            <a:off x="1247823" y="2986896"/>
            <a:ext cx="2339730" cy="1661329"/>
          </a:xfrm>
          <a:prstGeom prst="rect">
            <a:avLst/>
          </a:prstGeom>
          <a:noFill/>
          <a:ln>
            <a:noFill/>
          </a:ln>
        </p:spPr>
      </p:pic>
      <p:sp>
        <p:nvSpPr>
          <p:cNvPr id="201" name="Google Shape;201;p25"/>
          <p:cNvSpPr txBox="1"/>
          <p:nvPr/>
        </p:nvSpPr>
        <p:spPr>
          <a:xfrm>
            <a:off x="2906338" y="4592650"/>
            <a:ext cx="3589200" cy="7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Anton"/>
                <a:ea typeface="Anton"/>
                <a:cs typeface="Anton"/>
                <a:sym typeface="Anton"/>
              </a:rPr>
              <a:t>1-month plots for CVGW</a:t>
            </a:r>
            <a:endParaRPr sz="1500">
              <a:latin typeface="Anton"/>
              <a:ea typeface="Anton"/>
              <a:cs typeface="Anton"/>
              <a:sym typeface="Ant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0"/>
                                        <p:tgtEl>
                                          <p:spTgt spid="19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0"/>
                                        <p:tgtEl>
                                          <p:spTgt spid="196"/>
                                        </p:tgtEl>
                                      </p:cBhvr>
                                    </p:animEffect>
                                  </p:childTnLst>
                                </p:cTn>
                              </p:par>
                            </p:childTnLst>
                          </p:cTn>
                        </p:par>
                        <p:par>
                          <p:cTn fill="hold">
                            <p:stCondLst>
                              <p:cond delay="10000"/>
                            </p:stCondLst>
                            <p:childTnLst>
                              <p:par>
                                <p:cTn fill="hold" nodeType="after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aphicFrame>
        <p:nvGraphicFramePr>
          <p:cNvPr id="206" name="Google Shape;206;p26"/>
          <p:cNvGraphicFramePr/>
          <p:nvPr/>
        </p:nvGraphicFramePr>
        <p:xfrm>
          <a:off x="1416263" y="996663"/>
          <a:ext cx="3000000" cy="3000000"/>
        </p:xfrm>
        <a:graphic>
          <a:graphicData uri="http://schemas.openxmlformats.org/drawingml/2006/table">
            <a:tbl>
              <a:tblPr>
                <a:noFill/>
                <a:tableStyleId>{63BCC9FA-14B1-4DFB-B4C8-1AEABC7F2BE1}</a:tableStyleId>
              </a:tblPr>
              <a:tblGrid>
                <a:gridCol w="1496375"/>
                <a:gridCol w="1589525"/>
                <a:gridCol w="1589525"/>
                <a:gridCol w="1589525"/>
              </a:tblGrid>
              <a:tr h="381000">
                <a:tc>
                  <a:txBody>
                    <a:bodyPr/>
                    <a:lstStyle/>
                    <a:p>
                      <a:pPr indent="0" lvl="0" marL="0" rtl="0" algn="ctr">
                        <a:spcBef>
                          <a:spcPts val="0"/>
                        </a:spcBef>
                        <a:spcAft>
                          <a:spcPts val="0"/>
                        </a:spcAft>
                        <a:buNone/>
                      </a:pPr>
                      <a:r>
                        <a:rPr lang="en"/>
                        <a:t>Model</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Time series MLR</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RNN</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LSTM</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1-month average RMSE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44.18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47.02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8.03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6-months average RMSE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a:t>81.62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49.83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13.45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07" name="Google Shape;207;p26"/>
          <p:cNvPicPr preferRelativeResize="0"/>
          <p:nvPr/>
        </p:nvPicPr>
        <p:blipFill>
          <a:blip r:embed="rId3">
            <a:alphaModFix/>
          </a:blip>
          <a:stretch>
            <a:fillRect/>
          </a:stretch>
        </p:blipFill>
        <p:spPr>
          <a:xfrm rot="1957737">
            <a:off x="6909791" y="571128"/>
            <a:ext cx="686941" cy="686941"/>
          </a:xfrm>
          <a:prstGeom prst="rect">
            <a:avLst/>
          </a:prstGeom>
          <a:noFill/>
          <a:ln>
            <a:noFill/>
          </a:ln>
        </p:spPr>
      </p:pic>
      <p:pic>
        <p:nvPicPr>
          <p:cNvPr id="208" name="Google Shape;208;p26"/>
          <p:cNvPicPr preferRelativeResize="0"/>
          <p:nvPr/>
        </p:nvPicPr>
        <p:blipFill>
          <a:blip r:embed="rId4">
            <a:alphaModFix/>
          </a:blip>
          <a:stretch>
            <a:fillRect/>
          </a:stretch>
        </p:blipFill>
        <p:spPr>
          <a:xfrm>
            <a:off x="9837075" y="554845"/>
            <a:ext cx="3088640" cy="2316480"/>
          </a:xfrm>
          <a:prstGeom prst="rect">
            <a:avLst/>
          </a:prstGeom>
          <a:noFill/>
          <a:ln>
            <a:noFill/>
          </a:ln>
        </p:spPr>
      </p:pic>
      <p:pic>
        <p:nvPicPr>
          <p:cNvPr id="209" name="Google Shape;209;p26" title="ttsMP3.com_VoiceText_2020-11-4_23_21_48.mp3">
            <a:hlinkClick r:id="rId5"/>
          </p:cNvPr>
          <p:cNvPicPr preferRelativeResize="0"/>
          <p:nvPr/>
        </p:nvPicPr>
        <p:blipFill>
          <a:blip r:embed="rId6">
            <a:alphaModFix/>
          </a:blip>
          <a:stretch>
            <a:fillRect/>
          </a:stretch>
        </p:blipFill>
        <p:spPr>
          <a:xfrm>
            <a:off x="-1923125" y="481850"/>
            <a:ext cx="457200" cy="457200"/>
          </a:xfrm>
          <a:prstGeom prst="rect">
            <a:avLst/>
          </a:prstGeom>
          <a:noFill/>
          <a:ln>
            <a:noFill/>
          </a:ln>
        </p:spPr>
      </p:pic>
      <p:pic>
        <p:nvPicPr>
          <p:cNvPr id="210" name="Google Shape;210;p26"/>
          <p:cNvPicPr preferRelativeResize="0"/>
          <p:nvPr/>
        </p:nvPicPr>
        <p:blipFill>
          <a:blip r:embed="rId7">
            <a:alphaModFix/>
          </a:blip>
          <a:stretch>
            <a:fillRect/>
          </a:stretch>
        </p:blipFill>
        <p:spPr>
          <a:xfrm>
            <a:off x="5681069" y="2931327"/>
            <a:ext cx="2215104" cy="1661339"/>
          </a:xfrm>
          <a:prstGeom prst="rect">
            <a:avLst/>
          </a:prstGeom>
          <a:noFill/>
          <a:ln>
            <a:noFill/>
          </a:ln>
        </p:spPr>
      </p:pic>
      <p:pic>
        <p:nvPicPr>
          <p:cNvPr id="211" name="Google Shape;211;p26"/>
          <p:cNvPicPr preferRelativeResize="0"/>
          <p:nvPr/>
        </p:nvPicPr>
        <p:blipFill>
          <a:blip r:embed="rId8">
            <a:alphaModFix/>
          </a:blip>
          <a:stretch>
            <a:fillRect/>
          </a:stretch>
        </p:blipFill>
        <p:spPr>
          <a:xfrm>
            <a:off x="3593387" y="2931324"/>
            <a:ext cx="2215104" cy="1661335"/>
          </a:xfrm>
          <a:prstGeom prst="rect">
            <a:avLst/>
          </a:prstGeom>
          <a:noFill/>
          <a:ln>
            <a:noFill/>
          </a:ln>
        </p:spPr>
      </p:pic>
      <p:pic>
        <p:nvPicPr>
          <p:cNvPr id="212" name="Google Shape;212;p26"/>
          <p:cNvPicPr preferRelativeResize="0"/>
          <p:nvPr/>
        </p:nvPicPr>
        <p:blipFill>
          <a:blip r:embed="rId9">
            <a:alphaModFix/>
          </a:blip>
          <a:stretch>
            <a:fillRect/>
          </a:stretch>
        </p:blipFill>
        <p:spPr>
          <a:xfrm>
            <a:off x="1247823" y="2986896"/>
            <a:ext cx="2339730" cy="1661329"/>
          </a:xfrm>
          <a:prstGeom prst="rect">
            <a:avLst/>
          </a:prstGeom>
          <a:noFill/>
          <a:ln>
            <a:noFill/>
          </a:ln>
        </p:spPr>
      </p:pic>
      <p:sp>
        <p:nvSpPr>
          <p:cNvPr id="213" name="Google Shape;213;p26"/>
          <p:cNvSpPr txBox="1"/>
          <p:nvPr/>
        </p:nvSpPr>
        <p:spPr>
          <a:xfrm>
            <a:off x="2906338" y="4592650"/>
            <a:ext cx="3589200" cy="7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Anton"/>
                <a:ea typeface="Anton"/>
                <a:cs typeface="Anton"/>
                <a:sym typeface="Anton"/>
              </a:rPr>
              <a:t>1-month plots for CVGW</a:t>
            </a:r>
            <a:endParaRPr sz="1500">
              <a:latin typeface="Anton"/>
              <a:ea typeface="Anton"/>
              <a:cs typeface="Anton"/>
              <a:sym typeface="Ant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0"/>
                                        <p:tgtEl>
                                          <p:spTgt spid="20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0"/>
                                        <p:tgtEl>
                                          <p:spTgt spid="208"/>
                                        </p:tgtEl>
                                      </p:cBhvr>
                                    </p:animEffect>
                                  </p:childTnLst>
                                </p:cTn>
                              </p:par>
                            </p:childTnLst>
                          </p:cTn>
                        </p:par>
                        <p:par>
                          <p:cTn fill="hold">
                            <p:stCondLst>
                              <p:cond delay="10000"/>
                            </p:stCondLst>
                            <p:childTnLst>
                              <p:par>
                                <p:cTn fill="hold" nodeType="after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pSp>
        <p:nvGrpSpPr>
          <p:cNvPr id="218" name="Google Shape;218;p27"/>
          <p:cNvGrpSpPr/>
          <p:nvPr/>
        </p:nvGrpSpPr>
        <p:grpSpPr>
          <a:xfrm>
            <a:off x="2610969" y="601250"/>
            <a:ext cx="3922075" cy="3940993"/>
            <a:chOff x="2610956" y="552575"/>
            <a:chExt cx="3922075" cy="3940993"/>
          </a:xfrm>
        </p:grpSpPr>
        <p:pic>
          <p:nvPicPr>
            <p:cNvPr id="219" name="Google Shape;219;p27"/>
            <p:cNvPicPr preferRelativeResize="0"/>
            <p:nvPr/>
          </p:nvPicPr>
          <p:blipFill>
            <a:blip r:embed="rId3">
              <a:alphaModFix/>
            </a:blip>
            <a:stretch>
              <a:fillRect/>
            </a:stretch>
          </p:blipFill>
          <p:spPr>
            <a:xfrm>
              <a:off x="3375477" y="649925"/>
              <a:ext cx="388175" cy="388175"/>
            </a:xfrm>
            <a:prstGeom prst="rect">
              <a:avLst/>
            </a:prstGeom>
            <a:noFill/>
            <a:ln>
              <a:noFill/>
            </a:ln>
          </p:spPr>
        </p:pic>
        <p:pic>
          <p:nvPicPr>
            <p:cNvPr id="220" name="Google Shape;220;p27"/>
            <p:cNvPicPr preferRelativeResize="0"/>
            <p:nvPr/>
          </p:nvPicPr>
          <p:blipFill>
            <a:blip r:embed="rId3">
              <a:alphaModFix/>
            </a:blip>
            <a:stretch>
              <a:fillRect/>
            </a:stretch>
          </p:blipFill>
          <p:spPr>
            <a:xfrm rot="-2561227">
              <a:off x="3518352" y="683250"/>
              <a:ext cx="388175" cy="388175"/>
            </a:xfrm>
            <a:prstGeom prst="rect">
              <a:avLst/>
            </a:prstGeom>
            <a:noFill/>
            <a:ln>
              <a:noFill/>
            </a:ln>
          </p:spPr>
        </p:pic>
        <p:pic>
          <p:nvPicPr>
            <p:cNvPr id="221" name="Google Shape;221;p27"/>
            <p:cNvPicPr preferRelativeResize="0"/>
            <p:nvPr/>
          </p:nvPicPr>
          <p:blipFill>
            <a:blip r:embed="rId3">
              <a:alphaModFix/>
            </a:blip>
            <a:stretch>
              <a:fillRect/>
            </a:stretch>
          </p:blipFill>
          <p:spPr>
            <a:xfrm rot="-1930726">
              <a:off x="3265927" y="626125"/>
              <a:ext cx="388175" cy="388175"/>
            </a:xfrm>
            <a:prstGeom prst="rect">
              <a:avLst/>
            </a:prstGeom>
            <a:noFill/>
            <a:ln>
              <a:noFill/>
            </a:ln>
          </p:spPr>
        </p:pic>
        <p:pic>
          <p:nvPicPr>
            <p:cNvPr id="222" name="Google Shape;222;p27"/>
            <p:cNvPicPr preferRelativeResize="0"/>
            <p:nvPr/>
          </p:nvPicPr>
          <p:blipFill>
            <a:blip r:embed="rId3">
              <a:alphaModFix/>
            </a:blip>
            <a:stretch>
              <a:fillRect/>
            </a:stretch>
          </p:blipFill>
          <p:spPr>
            <a:xfrm rot="1295391">
              <a:off x="5400778" y="1095900"/>
              <a:ext cx="388174" cy="388174"/>
            </a:xfrm>
            <a:prstGeom prst="rect">
              <a:avLst/>
            </a:prstGeom>
            <a:noFill/>
            <a:ln>
              <a:noFill/>
            </a:ln>
          </p:spPr>
        </p:pic>
        <p:pic>
          <p:nvPicPr>
            <p:cNvPr id="223" name="Google Shape;223;p27"/>
            <p:cNvPicPr preferRelativeResize="0"/>
            <p:nvPr/>
          </p:nvPicPr>
          <p:blipFill>
            <a:blip r:embed="rId4">
              <a:alphaModFix/>
            </a:blip>
            <a:stretch>
              <a:fillRect/>
            </a:stretch>
          </p:blipFill>
          <p:spPr>
            <a:xfrm>
              <a:off x="3073801" y="3276600"/>
              <a:ext cx="364375" cy="364375"/>
            </a:xfrm>
            <a:prstGeom prst="rect">
              <a:avLst/>
            </a:prstGeom>
            <a:noFill/>
            <a:ln>
              <a:noFill/>
            </a:ln>
          </p:spPr>
        </p:pic>
        <p:grpSp>
          <p:nvGrpSpPr>
            <p:cNvPr id="224" name="Google Shape;224;p27"/>
            <p:cNvGrpSpPr/>
            <p:nvPr/>
          </p:nvGrpSpPr>
          <p:grpSpPr>
            <a:xfrm>
              <a:off x="2610956" y="649933"/>
              <a:ext cx="3922075" cy="3843635"/>
              <a:chOff x="2610956" y="649933"/>
              <a:chExt cx="3922075" cy="3843635"/>
            </a:xfrm>
          </p:grpSpPr>
          <p:pic>
            <p:nvPicPr>
              <p:cNvPr id="225" name="Google Shape;225;p27"/>
              <p:cNvPicPr preferRelativeResize="0"/>
              <p:nvPr/>
            </p:nvPicPr>
            <p:blipFill>
              <a:blip r:embed="rId5">
                <a:alphaModFix/>
              </a:blip>
              <a:stretch>
                <a:fillRect/>
              </a:stretch>
            </p:blipFill>
            <p:spPr>
              <a:xfrm>
                <a:off x="2610956" y="649933"/>
                <a:ext cx="3922075" cy="3843635"/>
              </a:xfrm>
              <a:prstGeom prst="rect">
                <a:avLst/>
              </a:prstGeom>
              <a:noFill/>
              <a:ln>
                <a:noFill/>
              </a:ln>
            </p:spPr>
          </p:pic>
          <p:sp>
            <p:nvSpPr>
              <p:cNvPr id="226" name="Google Shape;226;p27"/>
              <p:cNvSpPr txBox="1"/>
              <p:nvPr/>
            </p:nvSpPr>
            <p:spPr>
              <a:xfrm>
                <a:off x="4177998" y="707874"/>
                <a:ext cx="787992" cy="423012"/>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nton"/>
                    <a:ea typeface="Anton"/>
                    <a:cs typeface="Anton"/>
                    <a:sym typeface="Anton"/>
                  </a:rPr>
                  <a:t>LSTM</a:t>
                </a:r>
                <a:endParaRPr sz="2000">
                  <a:latin typeface="Anton"/>
                  <a:ea typeface="Anton"/>
                  <a:cs typeface="Anton"/>
                  <a:sym typeface="Anton"/>
                </a:endParaRPr>
              </a:p>
            </p:txBody>
          </p:sp>
          <p:pic>
            <p:nvPicPr>
              <p:cNvPr id="227" name="Google Shape;227;p27"/>
              <p:cNvPicPr preferRelativeResize="0"/>
              <p:nvPr/>
            </p:nvPicPr>
            <p:blipFill rotWithShape="1">
              <a:blip r:embed="rId6">
                <a:alphaModFix/>
              </a:blip>
              <a:srcRect b="0" l="-7326" r="-7326" t="-14652"/>
              <a:stretch/>
            </p:blipFill>
            <p:spPr>
              <a:xfrm>
                <a:off x="2880160" y="2307034"/>
                <a:ext cx="1387745" cy="1387745"/>
              </a:xfrm>
              <a:prstGeom prst="rect">
                <a:avLst/>
              </a:prstGeom>
              <a:noFill/>
              <a:ln>
                <a:noFill/>
              </a:ln>
            </p:spPr>
          </p:pic>
          <p:pic>
            <p:nvPicPr>
              <p:cNvPr id="228" name="Google Shape;228;p27"/>
              <p:cNvPicPr preferRelativeResize="0"/>
              <p:nvPr/>
            </p:nvPicPr>
            <p:blipFill>
              <a:blip r:embed="rId7">
                <a:alphaModFix/>
              </a:blip>
              <a:stretch>
                <a:fillRect/>
              </a:stretch>
            </p:blipFill>
            <p:spPr>
              <a:xfrm>
                <a:off x="5139842" y="2561942"/>
                <a:ext cx="1051781" cy="1051781"/>
              </a:xfrm>
              <a:prstGeom prst="rect">
                <a:avLst/>
              </a:prstGeom>
              <a:noFill/>
              <a:ln>
                <a:noFill/>
              </a:ln>
            </p:spPr>
          </p:pic>
          <p:sp>
            <p:nvSpPr>
              <p:cNvPr id="229" name="Google Shape;229;p27"/>
              <p:cNvSpPr txBox="1"/>
              <p:nvPr/>
            </p:nvSpPr>
            <p:spPr>
              <a:xfrm>
                <a:off x="5271721" y="2307034"/>
                <a:ext cx="787992" cy="423012"/>
              </a:xfrm>
              <a:prstGeom prst="rect">
                <a:avLst/>
              </a:prstGeom>
              <a:solidFill>
                <a:srgbClr val="B45F0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nton"/>
                    <a:ea typeface="Anton"/>
                    <a:cs typeface="Anton"/>
                    <a:sym typeface="Anton"/>
                  </a:rPr>
                  <a:t>MLR</a:t>
                </a:r>
                <a:endParaRPr sz="2000">
                  <a:latin typeface="Anton"/>
                  <a:ea typeface="Anton"/>
                  <a:cs typeface="Anton"/>
                  <a:sym typeface="Anton"/>
                </a:endParaRPr>
              </a:p>
            </p:txBody>
          </p:sp>
          <p:sp>
            <p:nvSpPr>
              <p:cNvPr id="230" name="Google Shape;230;p27"/>
              <p:cNvSpPr txBox="1"/>
              <p:nvPr/>
            </p:nvSpPr>
            <p:spPr>
              <a:xfrm>
                <a:off x="3175524" y="2307036"/>
                <a:ext cx="788100" cy="4230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nton"/>
                    <a:ea typeface="Anton"/>
                    <a:cs typeface="Anton"/>
                    <a:sym typeface="Anton"/>
                  </a:rPr>
                  <a:t>RNN</a:t>
                </a:r>
                <a:endParaRPr sz="2000">
                  <a:latin typeface="Anton"/>
                  <a:ea typeface="Anton"/>
                  <a:cs typeface="Anton"/>
                  <a:sym typeface="Anton"/>
                </a:endParaRPr>
              </a:p>
            </p:txBody>
          </p:sp>
        </p:grpSp>
      </p:grpSp>
      <p:pic>
        <p:nvPicPr>
          <p:cNvPr id="231" name="Google Shape;231;p27"/>
          <p:cNvPicPr preferRelativeResize="0"/>
          <p:nvPr/>
        </p:nvPicPr>
        <p:blipFill>
          <a:blip r:embed="rId8">
            <a:alphaModFix/>
          </a:blip>
          <a:stretch>
            <a:fillRect/>
          </a:stretch>
        </p:blipFill>
        <p:spPr>
          <a:xfrm>
            <a:off x="4525375" y="1419225"/>
            <a:ext cx="240550" cy="240550"/>
          </a:xfrm>
          <a:prstGeom prst="rect">
            <a:avLst/>
          </a:prstGeom>
          <a:noFill/>
          <a:ln>
            <a:noFill/>
          </a:ln>
        </p:spPr>
      </p:pic>
      <p:pic>
        <p:nvPicPr>
          <p:cNvPr id="232" name="Google Shape;232;p27"/>
          <p:cNvPicPr preferRelativeResize="0"/>
          <p:nvPr/>
        </p:nvPicPr>
        <p:blipFill>
          <a:blip r:embed="rId8">
            <a:alphaModFix/>
          </a:blip>
          <a:stretch>
            <a:fillRect/>
          </a:stretch>
        </p:blipFill>
        <p:spPr>
          <a:xfrm>
            <a:off x="4131275" y="1395425"/>
            <a:ext cx="240550" cy="240550"/>
          </a:xfrm>
          <a:prstGeom prst="rect">
            <a:avLst/>
          </a:prstGeom>
          <a:noFill/>
          <a:ln>
            <a:noFill/>
          </a:ln>
        </p:spPr>
      </p:pic>
      <p:pic>
        <p:nvPicPr>
          <p:cNvPr id="233" name="Google Shape;233;p27" title="ttsMP3.com_VoiceText_2020-11-4_23_25_15.mp3">
            <a:hlinkClick r:id="rId9"/>
          </p:cNvPr>
          <p:cNvPicPr preferRelativeResize="0"/>
          <p:nvPr/>
        </p:nvPicPr>
        <p:blipFill>
          <a:blip r:embed="rId10">
            <a:alphaModFix/>
          </a:blip>
          <a:stretch>
            <a:fillRect/>
          </a:stretch>
        </p:blipFill>
        <p:spPr>
          <a:xfrm>
            <a:off x="-1651325" y="1000725"/>
            <a:ext cx="457200" cy="457200"/>
          </a:xfrm>
          <a:prstGeom prst="rect">
            <a:avLst/>
          </a:prstGeom>
          <a:noFill/>
          <a:ln>
            <a:noFill/>
          </a:ln>
        </p:spPr>
      </p:pic>
      <p:sp>
        <p:nvSpPr>
          <p:cNvPr id="234" name="Google Shape;234;p27"/>
          <p:cNvSpPr/>
          <p:nvPr/>
        </p:nvSpPr>
        <p:spPr>
          <a:xfrm flipH="1" rot="10800000">
            <a:off x="1650463" y="727351"/>
            <a:ext cx="5843100" cy="3688800"/>
          </a:xfrm>
          <a:prstGeom prst="star16">
            <a:avLst>
              <a:gd fmla="val 37500" name="adj"/>
            </a:avLst>
          </a:prstGeom>
          <a:solidFill>
            <a:srgbClr val="FFE5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235" name="Google Shape;235;p27"/>
          <p:cNvSpPr txBox="1"/>
          <p:nvPr/>
        </p:nvSpPr>
        <p:spPr>
          <a:xfrm>
            <a:off x="859800" y="2188350"/>
            <a:ext cx="7424400" cy="7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700">
                <a:solidFill>
                  <a:srgbClr val="FF0000"/>
                </a:solidFill>
                <a:latin typeface="Anton"/>
                <a:ea typeface="Anton"/>
                <a:cs typeface="Anton"/>
                <a:sym typeface="Anton"/>
              </a:rPr>
              <a:t>DISCLAIMER!</a:t>
            </a:r>
            <a:endParaRPr sz="5700">
              <a:solidFill>
                <a:srgbClr val="FF0000"/>
              </a:solidFill>
              <a:latin typeface="Anton"/>
              <a:ea typeface="Anton"/>
              <a:cs typeface="Anton"/>
              <a:sym typeface="Anton"/>
            </a:endParaRPr>
          </a:p>
        </p:txBody>
      </p:sp>
      <p:sp>
        <p:nvSpPr>
          <p:cNvPr id="236" name="Google Shape;236;p27"/>
          <p:cNvSpPr/>
          <p:nvPr/>
        </p:nvSpPr>
        <p:spPr>
          <a:xfrm flipH="1" rot="10800000">
            <a:off x="9443850" y="314222"/>
            <a:ext cx="4973508" cy="313966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237" name="Google Shape;237;p27"/>
          <p:cNvSpPr txBox="1"/>
          <p:nvPr/>
        </p:nvSpPr>
        <p:spPr>
          <a:xfrm>
            <a:off x="6267050" y="4903075"/>
            <a:ext cx="2877000" cy="240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700">
                <a:latin typeface="Courier New"/>
                <a:ea typeface="Courier New"/>
                <a:cs typeface="Courier New"/>
                <a:sym typeface="Courier New"/>
              </a:rPr>
              <a:t>*We will not be liable for any loss of money.</a:t>
            </a:r>
            <a:endParaRPr sz="7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2500" fill="hold"/>
                                        <p:tgtEl>
                                          <p:spTgt spid="231"/>
                                        </p:tgtEl>
                                        <p:attrNameLst>
                                          <p:attrName>r</p:attrName>
                                        </p:attrNameLst>
                                      </p:cBhvr>
                                    </p:animRot>
                                  </p:childTnLst>
                                </p:cTn>
                              </p:par>
                              <p:par>
                                <p:cTn fill="hold" nodeType="withEffect" presetClass="emph" presetID="8" presetSubtype="0">
                                  <p:stCondLst>
                                    <p:cond delay="0"/>
                                  </p:stCondLst>
                                  <p:childTnLst>
                                    <p:animRot by="-21600000">
                                      <p:cBhvr>
                                        <p:cTn dur="2500" fill="hold"/>
                                        <p:tgtEl>
                                          <p:spTgt spid="232"/>
                                        </p:tgtEl>
                                        <p:attrNameLst>
                                          <p:attrName>r</p:attrName>
                                        </p:attrNameLst>
                                      </p:cBhvr>
                                    </p:animRot>
                                  </p:childTnLst>
                                </p:cTn>
                              </p:par>
                            </p:childTnLst>
                          </p:cTn>
                        </p:par>
                        <p:par>
                          <p:cTn fill="hold">
                            <p:stCondLst>
                              <p:cond delay="2500"/>
                            </p:stCondLst>
                            <p:childTnLst>
                              <p:par>
                                <p:cTn fill="hold" nodeType="afterEffect" presetClass="emph" presetID="8" presetSubtype="0">
                                  <p:stCondLst>
                                    <p:cond delay="0"/>
                                  </p:stCondLst>
                                  <p:childTnLst>
                                    <p:animRot by="-21600000">
                                      <p:cBhvr>
                                        <p:cTn dur="2500" fill="hold"/>
                                        <p:tgtEl>
                                          <p:spTgt spid="231"/>
                                        </p:tgtEl>
                                        <p:attrNameLst>
                                          <p:attrName>r</p:attrName>
                                        </p:attrNameLst>
                                      </p:cBhvr>
                                    </p:animRot>
                                  </p:childTnLst>
                                </p:cTn>
                              </p:par>
                              <p:par>
                                <p:cTn fill="hold" nodeType="withEffect" presetClass="emph" presetID="8" presetSubtype="0">
                                  <p:stCondLst>
                                    <p:cond delay="0"/>
                                  </p:stCondLst>
                                  <p:childTnLst>
                                    <p:animRot by="-21600000">
                                      <p:cBhvr>
                                        <p:cTn dur="2500" fill="hold"/>
                                        <p:tgtEl>
                                          <p:spTgt spid="232"/>
                                        </p:tgtEl>
                                        <p:attrNameLst>
                                          <p:attrName>r</p:attrName>
                                        </p:attrNameLst>
                                      </p:cBhvr>
                                    </p:animRot>
                                  </p:childTnLst>
                                </p:cTn>
                              </p:par>
                            </p:childTnLst>
                          </p:cTn>
                        </p:par>
                        <p:par>
                          <p:cTn fill="hold">
                            <p:stCondLst>
                              <p:cond delay="5000"/>
                            </p:stCondLst>
                            <p:childTnLst>
                              <p:par>
                                <p:cTn fill="hold" nodeType="afterEffect" presetClass="emph" presetID="8" presetSubtype="0">
                                  <p:stCondLst>
                                    <p:cond delay="0"/>
                                  </p:stCondLst>
                                  <p:childTnLst>
                                    <p:animRot by="-21600000">
                                      <p:cBhvr>
                                        <p:cTn dur="2500" fill="hold"/>
                                        <p:tgtEl>
                                          <p:spTgt spid="231"/>
                                        </p:tgtEl>
                                        <p:attrNameLst>
                                          <p:attrName>r</p:attrName>
                                        </p:attrNameLst>
                                      </p:cBhvr>
                                    </p:animRot>
                                  </p:childTnLst>
                                </p:cTn>
                              </p:par>
                              <p:par>
                                <p:cTn fill="hold" nodeType="withEffect" presetClass="emph" presetID="8" presetSubtype="0">
                                  <p:stCondLst>
                                    <p:cond delay="0"/>
                                  </p:stCondLst>
                                  <p:childTnLst>
                                    <p:animRot by="-21600000">
                                      <p:cBhvr>
                                        <p:cTn dur="2500" fill="hold"/>
                                        <p:tgtEl>
                                          <p:spTgt spid="232"/>
                                        </p:tgtEl>
                                        <p:attrNameLst>
                                          <p:attrName>r</p:attrName>
                                        </p:attrNameLst>
                                      </p:cBhvr>
                                    </p:animRot>
                                  </p:childTnLst>
                                </p:cTn>
                              </p:par>
                            </p:childTnLst>
                          </p:cTn>
                        </p:par>
                        <p:par>
                          <p:cTn fill="hold">
                            <p:stCondLst>
                              <p:cond delay="7500"/>
                            </p:stCondLst>
                            <p:childTnLst>
                              <p:par>
                                <p:cTn fill="hold" nodeType="afterEffect" presetClass="emph" presetID="8" presetSubtype="0">
                                  <p:stCondLst>
                                    <p:cond delay="0"/>
                                  </p:stCondLst>
                                  <p:childTnLst>
                                    <p:animRot by="-21600000">
                                      <p:cBhvr>
                                        <p:cTn dur="2500" fill="hold"/>
                                        <p:tgtEl>
                                          <p:spTgt spid="232"/>
                                        </p:tgtEl>
                                        <p:attrNameLst>
                                          <p:attrName>r</p:attrName>
                                        </p:attrNameLst>
                                      </p:cBhvr>
                                    </p:animRot>
                                  </p:childTnLst>
                                </p:cTn>
                              </p:par>
                              <p:par>
                                <p:cTn fill="hold" nodeType="withEffect" presetClass="emph" presetID="8" presetSubtype="0">
                                  <p:stCondLst>
                                    <p:cond delay="0"/>
                                  </p:stCondLst>
                                  <p:childTnLst>
                                    <p:animRot by="-21600000">
                                      <p:cBhvr>
                                        <p:cTn dur="2500" fill="hold"/>
                                        <p:tgtEl>
                                          <p:spTgt spid="231"/>
                                        </p:tgtEl>
                                        <p:attrNameLst>
                                          <p:attrName>r</p:attrName>
                                        </p:attrNameLst>
                                      </p:cBhvr>
                                    </p:animRot>
                                  </p:childTnLst>
                                </p:cTn>
                              </p:par>
                            </p:childTnLst>
                          </p:cTn>
                        </p:par>
                        <p:par>
                          <p:cTn fill="hold">
                            <p:stCondLst>
                              <p:cond delay="10000"/>
                            </p:stCondLst>
                            <p:childTnLst>
                              <p:par>
                                <p:cTn fill="hold" nodeType="afterEffect" presetClass="entr" presetID="2" presetSubtype="8">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2000"/>
                                        <p:tgtEl>
                                          <p:spTgt spid="236"/>
                                        </p:tgtEl>
                                      </p:cBhvr>
                                    </p:animEffect>
                                  </p:childTnLst>
                                </p:cTn>
                              </p:par>
                            </p:childTnLst>
                          </p:cTn>
                        </p:par>
                        <p:par>
                          <p:cTn fill="hold">
                            <p:stCondLst>
                              <p:cond delay="13000"/>
                            </p:stCondLst>
                            <p:childTnLst>
                              <p:par>
                                <p:cTn fill="hold" nodeType="afterEffect" presetClass="emph" presetID="8" presetSubtype="0">
                                  <p:stCondLst>
                                    <p:cond delay="0"/>
                                  </p:stCondLst>
                                  <p:childTnLst>
                                    <p:animRot by="-21600000">
                                      <p:cBhvr>
                                        <p:cTn dur="500" fill="hold"/>
                                        <p:tgtEl>
                                          <p:spTgt spid="235"/>
                                        </p:tgtEl>
                                        <p:attrNameLst>
                                          <p:attrName>r</p:attrName>
                                        </p:attrNameLst>
                                      </p:cBhvr>
                                    </p:animRot>
                                  </p:childTnLst>
                                </p:cTn>
                              </p:par>
                              <p:par>
                                <p:cTn fill="hold" nodeType="withEffect" presetClass="entr" presetID="2" presetSubtype="4">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
                                        <p:tgtEl>
                                          <p:spTgt spid="2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nvSpPr>
        <p:spPr>
          <a:xfrm>
            <a:off x="278250" y="421950"/>
            <a:ext cx="8587500" cy="429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50">
                <a:solidFill>
                  <a:schemeClr val="dk1"/>
                </a:solidFill>
                <a:highlight>
                  <a:srgbClr val="FFFFFF"/>
                </a:highlight>
                <a:latin typeface="Anton"/>
                <a:ea typeface="Anton"/>
                <a:cs typeface="Anton"/>
                <a:sym typeface="Anton"/>
              </a:rPr>
              <a:t>Credits</a:t>
            </a:r>
            <a:endParaRPr sz="2250">
              <a:solidFill>
                <a:schemeClr val="dk1"/>
              </a:solidFill>
              <a:highlight>
                <a:srgbClr val="FFFFFF"/>
              </a:highlight>
              <a:latin typeface="Anton"/>
              <a:ea typeface="Anton"/>
              <a:cs typeface="Anton"/>
              <a:sym typeface="Anton"/>
            </a:endParaRPr>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Image of r/wallstreetbets from </a:t>
            </a:r>
            <a:r>
              <a:rPr lang="en" sz="1050" u="sng">
                <a:solidFill>
                  <a:schemeClr val="hlink"/>
                </a:solidFill>
                <a:highlight>
                  <a:srgbClr val="FFFFFF"/>
                </a:highlight>
                <a:latin typeface="Roboto"/>
                <a:ea typeface="Roboto"/>
                <a:cs typeface="Roboto"/>
                <a:sym typeface="Roboto"/>
                <a:hlinkClick r:id="rId3"/>
              </a:rPr>
              <a:t>https://www.benzinga.com/fintech/20/06/16212973/wallstreetbets-pivots-to-online-trading-competition-targeting-millennials-zoomers</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Image of confused person from </a:t>
            </a:r>
            <a:r>
              <a:rPr lang="en" sz="1050" u="sng">
                <a:solidFill>
                  <a:schemeClr val="hlink"/>
                </a:solidFill>
                <a:highlight>
                  <a:srgbClr val="FFFFFF"/>
                </a:highlight>
                <a:latin typeface="Roboto"/>
                <a:ea typeface="Roboto"/>
                <a:cs typeface="Roboto"/>
                <a:sym typeface="Roboto"/>
                <a:hlinkClick r:id="rId4"/>
              </a:rPr>
              <a:t>https://gavinduffyandassociates.com/prevent-your-audience-from-zoning-out/confused-person/</a:t>
            </a:r>
            <a:r>
              <a:rPr lang="en" sz="1050">
                <a:solidFill>
                  <a:schemeClr val="dk1"/>
                </a:solidFill>
                <a:highlight>
                  <a:srgbClr val="FFFFFF"/>
                </a:highlight>
                <a:latin typeface="Roboto"/>
                <a:ea typeface="Roboto"/>
                <a:cs typeface="Roboto"/>
                <a:sym typeface="Roboto"/>
              </a:rPr>
              <a:t>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Image of “I want you” from </a:t>
            </a:r>
            <a:r>
              <a:rPr lang="en" sz="1050" u="sng">
                <a:solidFill>
                  <a:schemeClr val="hlink"/>
                </a:solidFill>
                <a:highlight>
                  <a:srgbClr val="FFFFFF"/>
                </a:highlight>
                <a:latin typeface="Roboto"/>
                <a:ea typeface="Roboto"/>
                <a:cs typeface="Roboto"/>
                <a:sym typeface="Roboto"/>
                <a:hlinkClick r:id="rId5"/>
              </a:rPr>
              <a:t>https://rokerreport.sbnation.com/2016/6/14/11931570/writers-vacancies-we-want-you</a:t>
            </a:r>
            <a:r>
              <a:rPr lang="en" sz="1050">
                <a:solidFill>
                  <a:schemeClr val="dk1"/>
                </a:solidFill>
                <a:highlight>
                  <a:srgbClr val="FFFFFF"/>
                </a:highlight>
                <a:latin typeface="Roboto"/>
                <a:ea typeface="Roboto"/>
                <a:cs typeface="Roboto"/>
                <a:sym typeface="Roboto"/>
              </a:rPr>
              <a:t>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Image of Scrooge from </a:t>
            </a:r>
            <a:r>
              <a:rPr lang="en" sz="1050" u="sng">
                <a:solidFill>
                  <a:schemeClr val="hlink"/>
                </a:solidFill>
                <a:highlight>
                  <a:srgbClr val="FFFFFF"/>
                </a:highlight>
                <a:latin typeface="Roboto"/>
                <a:ea typeface="Roboto"/>
                <a:cs typeface="Roboto"/>
                <a:sym typeface="Roboto"/>
                <a:hlinkClick r:id="rId6"/>
              </a:rPr>
              <a:t>https://electricliterature.com/the-ten-ways-your-life-will-change-after-you-publish-your-first-book-or-so-im-told/</a:t>
            </a:r>
            <a:r>
              <a:rPr lang="en" sz="1050">
                <a:solidFill>
                  <a:schemeClr val="dk1"/>
                </a:solidFill>
                <a:highlight>
                  <a:srgbClr val="FFFFFF"/>
                </a:highlight>
                <a:latin typeface="Roboto"/>
                <a:ea typeface="Roboto"/>
                <a:cs typeface="Roboto"/>
                <a:sym typeface="Roboto"/>
              </a:rPr>
              <a:t>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Images of stock markets from </a:t>
            </a:r>
            <a:r>
              <a:rPr lang="en" sz="1050" u="sng">
                <a:solidFill>
                  <a:schemeClr val="hlink"/>
                </a:solidFill>
                <a:highlight>
                  <a:srgbClr val="FFFFFF"/>
                </a:highlight>
                <a:latin typeface="Roboto"/>
                <a:ea typeface="Roboto"/>
                <a:cs typeface="Roboto"/>
                <a:sym typeface="Roboto"/>
                <a:hlinkClick r:id="rId7"/>
              </a:rPr>
              <a:t>https://www.fool.com/investing/2019/01/09/what-happened-in-the-stock-market-today.aspx</a:t>
            </a:r>
            <a:r>
              <a:rPr lang="en" sz="1050">
                <a:solidFill>
                  <a:schemeClr val="dk1"/>
                </a:solidFill>
                <a:highlight>
                  <a:srgbClr val="FFFFFF"/>
                </a:highlight>
                <a:latin typeface="Roboto"/>
                <a:ea typeface="Roboto"/>
                <a:cs typeface="Roboto"/>
                <a:sym typeface="Roboto"/>
              </a:rPr>
              <a:t>, </a:t>
            </a:r>
            <a:r>
              <a:rPr lang="en" sz="1050" u="sng">
                <a:solidFill>
                  <a:schemeClr val="hlink"/>
                </a:solidFill>
                <a:highlight>
                  <a:srgbClr val="FFFFFF"/>
                </a:highlight>
                <a:latin typeface="Roboto"/>
                <a:ea typeface="Roboto"/>
                <a:cs typeface="Roboto"/>
                <a:sym typeface="Roboto"/>
                <a:hlinkClick r:id="rId8"/>
              </a:rPr>
              <a:t>https://www.fool.com/investing/2020/03/12/should-i-sell-my-stocks-due-to-coronavirus.aspx</a:t>
            </a:r>
            <a:r>
              <a:rPr lang="en" sz="1050">
                <a:solidFill>
                  <a:schemeClr val="dk1"/>
                </a:solidFill>
                <a:highlight>
                  <a:srgbClr val="FFFFFF"/>
                </a:highlight>
                <a:latin typeface="Roboto"/>
                <a:ea typeface="Roboto"/>
                <a:cs typeface="Roboto"/>
                <a:sym typeface="Roboto"/>
              </a:rPr>
              <a:t>, </a:t>
            </a:r>
            <a:r>
              <a:rPr lang="en" sz="1050" u="sng">
                <a:solidFill>
                  <a:schemeClr val="hlink"/>
                </a:solidFill>
                <a:highlight>
                  <a:srgbClr val="FFFFFF"/>
                </a:highlight>
                <a:latin typeface="Roboto"/>
                <a:ea typeface="Roboto"/>
                <a:cs typeface="Roboto"/>
                <a:sym typeface="Roboto"/>
                <a:hlinkClick r:id="rId9"/>
              </a:rPr>
              <a:t>https://medium.com/the-domino/how-the-2020-economic-collapse-will-differ-from-the-2008-financial-crisis-d0f5b5b1b49b</a:t>
            </a:r>
            <a:r>
              <a:rPr lang="en" sz="1050">
                <a:solidFill>
                  <a:schemeClr val="dk1"/>
                </a:solidFill>
                <a:highlight>
                  <a:srgbClr val="FFFFFF"/>
                </a:highlight>
                <a:latin typeface="Roboto"/>
                <a:ea typeface="Roboto"/>
                <a:cs typeface="Roboto"/>
                <a:sym typeface="Roboto"/>
              </a:rPr>
              <a:t>  </a:t>
            </a:r>
            <a:r>
              <a:rPr lang="en" sz="1050">
                <a:solidFill>
                  <a:schemeClr val="dk1"/>
                </a:solidFill>
                <a:highlight>
                  <a:srgbClr val="FFFFFF"/>
                </a:highlight>
                <a:latin typeface="Roboto"/>
                <a:ea typeface="Roboto"/>
                <a:cs typeface="Roboto"/>
                <a:sym typeface="Roboto"/>
              </a:rPr>
              <a:t>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Image of confused person investing from </a:t>
            </a:r>
            <a:r>
              <a:rPr lang="en" sz="1050" u="sng">
                <a:solidFill>
                  <a:schemeClr val="hlink"/>
                </a:solidFill>
                <a:highlight>
                  <a:srgbClr val="FFFFFF"/>
                </a:highlight>
                <a:latin typeface="Roboto"/>
                <a:ea typeface="Roboto"/>
                <a:cs typeface="Roboto"/>
                <a:sym typeface="Roboto"/>
                <a:hlinkClick r:id="rId10"/>
              </a:rPr>
              <a:t>h</a:t>
            </a:r>
            <a:r>
              <a:rPr lang="en" sz="1050" u="sng">
                <a:solidFill>
                  <a:schemeClr val="hlink"/>
                </a:solidFill>
                <a:highlight>
                  <a:srgbClr val="FFFFFF"/>
                </a:highlight>
                <a:latin typeface="Roboto"/>
                <a:ea typeface="Roboto"/>
                <a:cs typeface="Roboto"/>
                <a:sym typeface="Roboto"/>
                <a:hlinkClick r:id="rId11"/>
              </a:rPr>
              <a:t>ttps://www.stockinvestor.com/47101/how-to-never-lose-money-again-in-the-stock-market/</a:t>
            </a:r>
            <a:r>
              <a:rPr lang="en" sz="1300"/>
              <a:t> </a:t>
            </a:r>
            <a:endParaRPr sz="1300"/>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Image of MLR from </a:t>
            </a:r>
            <a:r>
              <a:rPr lang="en" sz="1050" u="sng">
                <a:solidFill>
                  <a:schemeClr val="accent5"/>
                </a:solidFill>
                <a:highlight>
                  <a:srgbClr val="FFFFFF"/>
                </a:highlight>
                <a:latin typeface="Roboto"/>
                <a:ea typeface="Roboto"/>
                <a:cs typeface="Roboto"/>
                <a:sym typeface="Roboto"/>
                <a:hlinkClick r:id="rId12">
                  <a:extLst>
                    <a:ext uri="{A12FA001-AC4F-418D-AE19-62706E023703}">
                      <ahyp:hlinkClr val="tx"/>
                    </a:ext>
                  </a:extLst>
                </a:hlinkClick>
              </a:rPr>
              <a:t>https://towardsdatascience.com/multiple-linear-regression-beginners-guide-5b602d716aa3</a:t>
            </a:r>
            <a:r>
              <a:rPr lang="en" sz="1050">
                <a:solidFill>
                  <a:schemeClr val="dk1"/>
                </a:solidFill>
                <a:highlight>
                  <a:srgbClr val="FFFFFF"/>
                </a:highlight>
                <a:latin typeface="Roboto"/>
                <a:ea typeface="Roboto"/>
                <a:cs typeface="Roboto"/>
                <a:sym typeface="Roboto"/>
              </a:rPr>
              <a:t>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Image of RNN, LSTM from </a:t>
            </a:r>
            <a:r>
              <a:rPr lang="en" sz="1050" u="sng">
                <a:solidFill>
                  <a:schemeClr val="accent5"/>
                </a:solidFill>
                <a:highlight>
                  <a:srgbClr val="FFFFFF"/>
                </a:highlight>
                <a:latin typeface="Roboto"/>
                <a:ea typeface="Roboto"/>
                <a:cs typeface="Roboto"/>
                <a:sym typeface="Roboto"/>
                <a:hlinkClick r:id="rId13">
                  <a:extLst>
                    <a:ext uri="{A12FA001-AC4F-418D-AE19-62706E023703}">
                      <ahyp:hlinkClr val="tx"/>
                    </a:ext>
                  </a:extLst>
                </a:hlinkClick>
              </a:rPr>
              <a:t>https://stats.stackexchange.com/questions/222584/difference-between-feedback-rnn-and-lstm-gru</a:t>
            </a:r>
            <a:r>
              <a:rPr lang="en" sz="1050">
                <a:solidFill>
                  <a:schemeClr val="dk1"/>
                </a:solidFill>
                <a:highlight>
                  <a:srgbClr val="FFFFFF"/>
                </a:highlight>
                <a:latin typeface="Roboto"/>
                <a:ea typeface="Roboto"/>
                <a:cs typeface="Roboto"/>
                <a:sym typeface="Roboto"/>
              </a:rPr>
              <a:t>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Image of LSTM from </a:t>
            </a:r>
            <a:r>
              <a:rPr lang="en" sz="1050" u="sng">
                <a:solidFill>
                  <a:schemeClr val="accent5"/>
                </a:solidFill>
                <a:highlight>
                  <a:srgbClr val="FFFFFF"/>
                </a:highlight>
                <a:latin typeface="Roboto"/>
                <a:ea typeface="Roboto"/>
                <a:cs typeface="Roboto"/>
                <a:sym typeface="Roboto"/>
                <a:hlinkClick r:id="rId14">
                  <a:extLst>
                    <a:ext uri="{A12FA001-AC4F-418D-AE19-62706E023703}">
                      <ahyp:hlinkClr val="tx"/>
                    </a:ext>
                  </a:extLst>
                </a:hlinkClick>
              </a:rPr>
              <a:t>https://colah.github.io/posts/2015-08-Understanding-LSTMs/</a:t>
            </a:r>
            <a:r>
              <a:rPr lang="en" sz="1050">
                <a:solidFill>
                  <a:schemeClr val="dk1"/>
                </a:solidFill>
                <a:highlight>
                  <a:srgbClr val="FFFFFF"/>
                </a:highlight>
                <a:latin typeface="Roboto"/>
                <a:ea typeface="Roboto"/>
                <a:cs typeface="Roboto"/>
                <a:sym typeface="Roboto"/>
              </a:rPr>
              <a:t>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Icons made by Freepik: </a:t>
            </a:r>
            <a:r>
              <a:rPr lang="en" sz="1050" u="sng">
                <a:solidFill>
                  <a:schemeClr val="accent5"/>
                </a:solidFill>
                <a:highlight>
                  <a:srgbClr val="FFFFFF"/>
                </a:highlight>
                <a:latin typeface="Roboto"/>
                <a:ea typeface="Roboto"/>
                <a:cs typeface="Roboto"/>
                <a:sym typeface="Roboto"/>
                <a:hlinkClick r:id="rId15">
                  <a:extLst>
                    <a:ext uri="{A12FA001-AC4F-418D-AE19-62706E023703}">
                      <ahyp:hlinkClr val="tx"/>
                    </a:ext>
                  </a:extLst>
                </a:hlinkClick>
              </a:rPr>
              <a:t>https://www.flaticon.com/authors/freepik</a:t>
            </a:r>
            <a:r>
              <a:rPr lang="en" sz="1050">
                <a:solidFill>
                  <a:schemeClr val="dk1"/>
                </a:solidFill>
                <a:highlight>
                  <a:srgbClr val="FFFFFF"/>
                </a:highlight>
                <a:latin typeface="Roboto"/>
                <a:ea typeface="Roboto"/>
                <a:cs typeface="Roboto"/>
                <a:sym typeface="Roboto"/>
              </a:rPr>
              <a:t> from </a:t>
            </a:r>
            <a:r>
              <a:rPr lang="en" sz="1050" u="sng">
                <a:solidFill>
                  <a:schemeClr val="accent5"/>
                </a:solidFill>
                <a:highlight>
                  <a:srgbClr val="FFFFFF"/>
                </a:highlight>
                <a:latin typeface="Roboto"/>
                <a:ea typeface="Roboto"/>
                <a:cs typeface="Roboto"/>
                <a:sym typeface="Roboto"/>
                <a:hlinkClick r:id="rId16">
                  <a:extLst>
                    <a:ext uri="{A12FA001-AC4F-418D-AE19-62706E023703}">
                      <ahyp:hlinkClr val="tx"/>
                    </a:ext>
                  </a:extLst>
                </a:hlinkClick>
              </a:rPr>
              <a:t>www.flaticon.com</a:t>
            </a:r>
            <a:r>
              <a:rPr lang="en" sz="1050">
                <a:solidFill>
                  <a:schemeClr val="dk1"/>
                </a:solidFill>
                <a:highlight>
                  <a:srgbClr val="FFFFFF"/>
                </a:highlight>
                <a:latin typeface="Roboto"/>
                <a:ea typeface="Roboto"/>
                <a:cs typeface="Roboto"/>
                <a:sym typeface="Roboto"/>
              </a:rPr>
              <a:t> </a:t>
            </a:r>
            <a:endParaRPr sz="1050">
              <a:solidFill>
                <a:schemeClr val="dk1"/>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nvSpPr>
        <p:spPr>
          <a:xfrm>
            <a:off x="1457700" y="1285950"/>
            <a:ext cx="6228600" cy="25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Anton"/>
                <a:ea typeface="Anton"/>
                <a:cs typeface="Anton"/>
                <a:sym typeface="Anton"/>
              </a:rPr>
              <a:t>EVER INVESTED IN THE </a:t>
            </a:r>
            <a:r>
              <a:rPr lang="en" sz="5000">
                <a:solidFill>
                  <a:srgbClr val="6AA84F"/>
                </a:solidFill>
                <a:latin typeface="Anton"/>
                <a:ea typeface="Anton"/>
                <a:cs typeface="Anton"/>
                <a:sym typeface="Anton"/>
              </a:rPr>
              <a:t>STOCK </a:t>
            </a:r>
            <a:r>
              <a:rPr lang="en" sz="5000">
                <a:latin typeface="Anton"/>
                <a:ea typeface="Anton"/>
                <a:cs typeface="Anton"/>
                <a:sym typeface="Anton"/>
              </a:rPr>
              <a:t>MARKET?</a:t>
            </a:r>
            <a:endParaRPr sz="5000">
              <a:latin typeface="Anton"/>
              <a:ea typeface="Anton"/>
              <a:cs typeface="Anton"/>
              <a:sym typeface="Anton"/>
            </a:endParaRPr>
          </a:p>
        </p:txBody>
      </p:sp>
      <p:pic>
        <p:nvPicPr>
          <p:cNvPr id="59" name="Google Shape;59;p14"/>
          <p:cNvPicPr preferRelativeResize="0"/>
          <p:nvPr/>
        </p:nvPicPr>
        <p:blipFill rotWithShape="1">
          <a:blip r:embed="rId3">
            <a:alphaModFix/>
          </a:blip>
          <a:srcRect b="0" l="0" r="0" t="9264"/>
          <a:stretch/>
        </p:blipFill>
        <p:spPr>
          <a:xfrm>
            <a:off x="1878050" y="738451"/>
            <a:ext cx="5387899" cy="3666601"/>
          </a:xfrm>
          <a:prstGeom prst="rect">
            <a:avLst/>
          </a:prstGeom>
          <a:noFill/>
          <a:ln>
            <a:noFill/>
          </a:ln>
        </p:spPr>
      </p:pic>
      <p:pic>
        <p:nvPicPr>
          <p:cNvPr id="60" name="Google Shape;60;p14"/>
          <p:cNvPicPr preferRelativeResize="0"/>
          <p:nvPr/>
        </p:nvPicPr>
        <p:blipFill>
          <a:blip r:embed="rId4">
            <a:alphaModFix/>
          </a:blip>
          <a:stretch>
            <a:fillRect/>
          </a:stretch>
        </p:blipFill>
        <p:spPr>
          <a:xfrm>
            <a:off x="1238250" y="347663"/>
            <a:ext cx="6667500" cy="4448175"/>
          </a:xfrm>
          <a:prstGeom prst="rect">
            <a:avLst/>
          </a:prstGeom>
          <a:noFill/>
          <a:ln>
            <a:noFill/>
          </a:ln>
        </p:spPr>
      </p:pic>
      <p:pic>
        <p:nvPicPr>
          <p:cNvPr id="61" name="Google Shape;61;p14"/>
          <p:cNvPicPr preferRelativeResize="0"/>
          <p:nvPr/>
        </p:nvPicPr>
        <p:blipFill>
          <a:blip r:embed="rId5">
            <a:alphaModFix/>
          </a:blip>
          <a:stretch>
            <a:fillRect/>
          </a:stretch>
        </p:blipFill>
        <p:spPr>
          <a:xfrm rot="-1058605">
            <a:off x="-1124517" y="-876332"/>
            <a:ext cx="8122811" cy="5415215"/>
          </a:xfrm>
          <a:prstGeom prst="rect">
            <a:avLst/>
          </a:prstGeom>
          <a:noFill/>
          <a:ln>
            <a:noFill/>
          </a:ln>
        </p:spPr>
      </p:pic>
      <p:pic>
        <p:nvPicPr>
          <p:cNvPr id="62" name="Google Shape;62;p14"/>
          <p:cNvPicPr preferRelativeResize="0"/>
          <p:nvPr/>
        </p:nvPicPr>
        <p:blipFill>
          <a:blip r:embed="rId6">
            <a:alphaModFix/>
          </a:blip>
          <a:stretch>
            <a:fillRect/>
          </a:stretch>
        </p:blipFill>
        <p:spPr>
          <a:xfrm rot="1838834">
            <a:off x="3166176" y="-447675"/>
            <a:ext cx="9143999" cy="5143500"/>
          </a:xfrm>
          <a:prstGeom prst="rect">
            <a:avLst/>
          </a:prstGeom>
          <a:noFill/>
          <a:ln>
            <a:noFill/>
          </a:ln>
        </p:spPr>
      </p:pic>
      <p:pic>
        <p:nvPicPr>
          <p:cNvPr id="63" name="Google Shape;63;p14"/>
          <p:cNvPicPr preferRelativeResize="0"/>
          <p:nvPr/>
        </p:nvPicPr>
        <p:blipFill>
          <a:blip r:embed="rId7">
            <a:alphaModFix/>
          </a:blip>
          <a:stretch>
            <a:fillRect/>
          </a:stretch>
        </p:blipFill>
        <p:spPr>
          <a:xfrm rot="598222">
            <a:off x="763047" y="551650"/>
            <a:ext cx="7716404" cy="5143499"/>
          </a:xfrm>
          <a:prstGeom prst="rect">
            <a:avLst/>
          </a:prstGeom>
          <a:noFill/>
          <a:ln>
            <a:noFill/>
          </a:ln>
        </p:spPr>
      </p:pic>
      <p:pic>
        <p:nvPicPr>
          <p:cNvPr id="64" name="Google Shape;64;p14" title="ttsMP3.com_VoiceText_2020-11-2_23_24_27.mp3">
            <a:hlinkClick r:id="rId8"/>
          </p:cNvPr>
          <p:cNvPicPr preferRelativeResize="0"/>
          <p:nvPr/>
        </p:nvPicPr>
        <p:blipFill>
          <a:blip r:embed="rId9">
            <a:alphaModFix/>
          </a:blip>
          <a:stretch>
            <a:fillRect/>
          </a:stretch>
        </p:blipFill>
        <p:spPr>
          <a:xfrm>
            <a:off x="-3292825" y="411750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8"/>
                                        </p:tgtEl>
                                        <p:attrNameLst>
                                          <p:attrName>style.visibility</p:attrName>
                                        </p:attrNameLst>
                                      </p:cBhvr>
                                      <p:to>
                                        <p:strVal val="visible"/>
                                      </p:to>
                                    </p:set>
                                  </p:childTnLst>
                                </p:cTn>
                              </p:par>
                            </p:childTnLst>
                          </p:cTn>
                        </p:par>
                        <p:par>
                          <p:cTn fill="hold">
                            <p:stCondLst>
                              <p:cond delay="1100"/>
                            </p:stCondLst>
                            <p:childTnLst>
                              <p:par>
                                <p:cTn fill="hold" nodeType="afterEffect" presetClass="entr" presetID="1" presetSubtype="0">
                                  <p:stCondLst>
                                    <p:cond delay="0"/>
                                  </p:stCondLst>
                                  <p:childTnLst>
                                    <p:set>
                                      <p:cBhvr>
                                        <p:cTn dur="1" fill="hold">
                                          <p:stCondLst>
                                            <p:cond delay="0"/>
                                          </p:stCondLst>
                                        </p:cTn>
                                        <p:tgtEl>
                                          <p:spTgt spid="59"/>
                                        </p:tgtEl>
                                        <p:attrNameLst>
                                          <p:attrName>style.visibility</p:attrName>
                                        </p:attrNameLst>
                                      </p:cBhvr>
                                      <p:to>
                                        <p:strVal val="visible"/>
                                      </p:to>
                                    </p:set>
                                  </p:childTnLst>
                                </p:cTn>
                              </p:par>
                            </p:childTnLst>
                          </p:cTn>
                        </p:par>
                        <p:par>
                          <p:cTn fill="hold">
                            <p:stCondLst>
                              <p:cond delay="4400"/>
                            </p:stCondLst>
                            <p:childTnLst>
                              <p:par>
                                <p:cTn fill="hold" nodeType="afterEffect" presetClass="exit" presetID="1" presetSubtype="0">
                                  <p:stCondLst>
                                    <p:cond delay="0"/>
                                  </p:stCondLst>
                                  <p:childTnLst>
                                    <p:set>
                                      <p:cBhvr>
                                        <p:cTn dur="1" fill="hold">
                                          <p:stCondLst>
                                            <p:cond delay="0"/>
                                          </p:stCondLst>
                                        </p:cTn>
                                        <p:tgtEl>
                                          <p:spTgt spid="58"/>
                                        </p:tgtEl>
                                        <p:attrNameLst>
                                          <p:attrName>style.visibility</p:attrName>
                                        </p:attrNameLst>
                                      </p:cBhvr>
                                      <p:to>
                                        <p:strVal val="hidden"/>
                                      </p:to>
                                    </p:set>
                                  </p:childTnLst>
                                </p:cTn>
                              </p:par>
                            </p:childTnLst>
                          </p:cTn>
                        </p:par>
                        <p:par>
                          <p:cTn fill="hold">
                            <p:stCondLst>
                              <p:cond delay="4400"/>
                            </p:stCondLst>
                            <p:childTnLst>
                              <p:par>
                                <p:cTn fill="hold" nodeType="afterEffect" presetClass="entr" presetID="1" presetSubtype="0">
                                  <p:stCondLst>
                                    <p:cond delay="0"/>
                                  </p:stCondLst>
                                  <p:childTnLst>
                                    <p:set>
                                      <p:cBhvr>
                                        <p:cTn dur="1" fill="hold">
                                          <p:stCondLst>
                                            <p:cond delay="0"/>
                                          </p:stCondLst>
                                        </p:cTn>
                                        <p:tgtEl>
                                          <p:spTgt spid="60"/>
                                        </p:tgtEl>
                                        <p:attrNameLst>
                                          <p:attrName>style.visibility</p:attrName>
                                        </p:attrNameLst>
                                      </p:cBhvr>
                                      <p:to>
                                        <p:strVal val="visible"/>
                                      </p:to>
                                    </p:set>
                                  </p:childTnLst>
                                </p:cTn>
                              </p:par>
                            </p:childTnLst>
                          </p:cTn>
                        </p:par>
                        <p:par>
                          <p:cTn fill="hold">
                            <p:stCondLst>
                              <p:cond delay="6800"/>
                            </p:stCondLst>
                            <p:childTnLst>
                              <p:par>
                                <p:cTn fill="hold" nodeType="afterEffect" presetClass="exit" presetID="1" presetSubtype="0">
                                  <p:stCondLst>
                                    <p:cond delay="0"/>
                                  </p:stCondLst>
                                  <p:childTnLst>
                                    <p:set>
                                      <p:cBhvr>
                                        <p:cTn dur="1" fill="hold">
                                          <p:stCondLst>
                                            <p:cond delay="0"/>
                                          </p:stCondLst>
                                        </p:cTn>
                                        <p:tgtEl>
                                          <p:spTgt spid="59"/>
                                        </p:tgtEl>
                                        <p:attrNameLst>
                                          <p:attrName>style.visibility</p:attrName>
                                        </p:attrNameLst>
                                      </p:cBhvr>
                                      <p:to>
                                        <p:strVal val="hidden"/>
                                      </p:to>
                                    </p:set>
                                  </p:childTnLst>
                                </p:cTn>
                              </p:par>
                            </p:childTnLst>
                          </p:cTn>
                        </p:par>
                        <p:par>
                          <p:cTn fill="hold">
                            <p:stCondLst>
                              <p:cond delay="6800"/>
                            </p:stCondLst>
                            <p:childTnLst>
                              <p:par>
                                <p:cTn fill="hold" nodeType="afterEffect" presetClass="emph" presetID="8" presetSubtype="0">
                                  <p:stCondLst>
                                    <p:cond delay="0"/>
                                  </p:stCondLst>
                                  <p:childTnLst>
                                    <p:animRot by="-21600000">
                                      <p:cBhvr>
                                        <p:cTn dur="600" fill="hold"/>
                                        <p:tgtEl>
                                          <p:spTgt spid="60"/>
                                        </p:tgtEl>
                                        <p:attrNameLst>
                                          <p:attrName>r</p:attrName>
                                        </p:attrNameLst>
                                      </p:cBhvr>
                                    </p:animRot>
                                  </p:childTnLst>
                                </p:cTn>
                              </p:par>
                            </p:childTnLst>
                          </p:cTn>
                        </p:par>
                        <p:par>
                          <p:cTn fill="hold">
                            <p:stCondLst>
                              <p:cond delay="7400"/>
                            </p:stCondLst>
                            <p:childTnLst>
                              <p:par>
                                <p:cTn fill="hold" nodeType="afterEffect" presetClass="exit" presetID="1" presetSubtype="0">
                                  <p:stCondLst>
                                    <p:cond delay="0"/>
                                  </p:stCondLst>
                                  <p:childTnLst>
                                    <p:set>
                                      <p:cBhvr>
                                        <p:cTn dur="1" fill="hold">
                                          <p:stCondLst>
                                            <p:cond delay="2000"/>
                                          </p:stCondLst>
                                        </p:cTn>
                                        <p:tgtEl>
                                          <p:spTgt spid="60"/>
                                        </p:tgtEl>
                                        <p:attrNameLst>
                                          <p:attrName>style.visibility</p:attrName>
                                        </p:attrNameLst>
                                      </p:cBhvr>
                                      <p:to>
                                        <p:strVal val="hidden"/>
                                      </p:to>
                                    </p:set>
                                  </p:childTnLst>
                                </p:cTn>
                              </p:par>
                            </p:childTnLst>
                          </p:cTn>
                        </p:par>
                        <p:par>
                          <p:cTn fill="hold">
                            <p:stCondLst>
                              <p:cond delay="9400"/>
                            </p:stCondLst>
                            <p:childTnLst>
                              <p:par>
                                <p:cTn fill="hold" nodeType="afterEffect" presetClass="entr" presetID="2" presetSubtype="8">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500"/>
                                        <p:tgtEl>
                                          <p:spTgt spid="61"/>
                                        </p:tgtEl>
                                        <p:attrNameLst>
                                          <p:attrName>ppt_x</p:attrName>
                                        </p:attrNameLst>
                                      </p:cBhvr>
                                      <p:tavLst>
                                        <p:tav fmla="" tm="0">
                                          <p:val>
                                            <p:strVal val="#ppt_x-1"/>
                                          </p:val>
                                        </p:tav>
                                        <p:tav fmla="" tm="100000">
                                          <p:val>
                                            <p:strVal val="#ppt_x"/>
                                          </p:val>
                                        </p:tav>
                                      </p:tavLst>
                                    </p:anim>
                                  </p:childTnLst>
                                </p:cTn>
                              </p:par>
                            </p:childTnLst>
                          </p:cTn>
                        </p:par>
                        <p:par>
                          <p:cTn fill="hold">
                            <p:stCondLst>
                              <p:cond delay="10900"/>
                            </p:stCondLst>
                            <p:childTnLst>
                              <p:par>
                                <p:cTn fill="hold" nodeType="afterEffect" presetClass="entr" presetID="2" presetSubtype="2">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400"/>
                                        <p:tgtEl>
                                          <p:spTgt spid="62"/>
                                        </p:tgtEl>
                                        <p:attrNameLst>
                                          <p:attrName>ppt_x</p:attrName>
                                        </p:attrNameLst>
                                      </p:cBhvr>
                                      <p:tavLst>
                                        <p:tav fmla="" tm="0">
                                          <p:val>
                                            <p:strVal val="#ppt_x+1"/>
                                          </p:val>
                                        </p:tav>
                                        <p:tav fmla="" tm="100000">
                                          <p:val>
                                            <p:strVal val="#ppt_x"/>
                                          </p:val>
                                        </p:tav>
                                      </p:tavLst>
                                    </p:anim>
                                  </p:childTnLst>
                                </p:cTn>
                              </p:par>
                            </p:childTnLst>
                          </p:cTn>
                        </p:par>
                        <p:par>
                          <p:cTn fill="hold">
                            <p:stCondLst>
                              <p:cond delay="12300"/>
                            </p:stCondLst>
                            <p:childTnLst>
                              <p:par>
                                <p:cTn fill="hold" nodeType="afterEffect" presetClass="entr" presetID="2" presetSubtype="4">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1500"/>
                                        <p:tgtEl>
                                          <p:spTgt spid="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1457700" y="1285950"/>
            <a:ext cx="6228600" cy="25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Anton"/>
                <a:ea typeface="Anton"/>
                <a:cs typeface="Anton"/>
                <a:sym typeface="Anton"/>
              </a:rPr>
              <a:t>EVER INVESTED IN THE </a:t>
            </a:r>
            <a:r>
              <a:rPr lang="en" sz="5000">
                <a:solidFill>
                  <a:srgbClr val="6AA84F"/>
                </a:solidFill>
                <a:latin typeface="Anton"/>
                <a:ea typeface="Anton"/>
                <a:cs typeface="Anton"/>
                <a:sym typeface="Anton"/>
              </a:rPr>
              <a:t>STOCK </a:t>
            </a:r>
            <a:r>
              <a:rPr lang="en" sz="5000">
                <a:latin typeface="Anton"/>
                <a:ea typeface="Anton"/>
                <a:cs typeface="Anton"/>
                <a:sym typeface="Anton"/>
              </a:rPr>
              <a:t>MARKET?</a:t>
            </a:r>
            <a:endParaRPr sz="5000">
              <a:latin typeface="Anton"/>
              <a:ea typeface="Anton"/>
              <a:cs typeface="Anton"/>
              <a:sym typeface="Anton"/>
            </a:endParaRPr>
          </a:p>
        </p:txBody>
      </p:sp>
      <p:pic>
        <p:nvPicPr>
          <p:cNvPr id="70" name="Google Shape;70;p15"/>
          <p:cNvPicPr preferRelativeResize="0"/>
          <p:nvPr/>
        </p:nvPicPr>
        <p:blipFill rotWithShape="1">
          <a:blip r:embed="rId3">
            <a:alphaModFix/>
          </a:blip>
          <a:srcRect b="0" l="0" r="0" t="9264"/>
          <a:stretch/>
        </p:blipFill>
        <p:spPr>
          <a:xfrm>
            <a:off x="1878050" y="738451"/>
            <a:ext cx="5387899" cy="3666601"/>
          </a:xfrm>
          <a:prstGeom prst="rect">
            <a:avLst/>
          </a:prstGeom>
          <a:noFill/>
          <a:ln>
            <a:noFill/>
          </a:ln>
        </p:spPr>
      </p:pic>
      <p:pic>
        <p:nvPicPr>
          <p:cNvPr id="71" name="Google Shape;71;p15"/>
          <p:cNvPicPr preferRelativeResize="0"/>
          <p:nvPr/>
        </p:nvPicPr>
        <p:blipFill>
          <a:blip r:embed="rId4">
            <a:alphaModFix/>
          </a:blip>
          <a:stretch>
            <a:fillRect/>
          </a:stretch>
        </p:blipFill>
        <p:spPr>
          <a:xfrm>
            <a:off x="1238250" y="347663"/>
            <a:ext cx="6667500" cy="4448175"/>
          </a:xfrm>
          <a:prstGeom prst="rect">
            <a:avLst/>
          </a:prstGeom>
          <a:noFill/>
          <a:ln>
            <a:noFill/>
          </a:ln>
        </p:spPr>
      </p:pic>
      <p:pic>
        <p:nvPicPr>
          <p:cNvPr id="72" name="Google Shape;72;p15"/>
          <p:cNvPicPr preferRelativeResize="0"/>
          <p:nvPr/>
        </p:nvPicPr>
        <p:blipFill>
          <a:blip r:embed="rId5">
            <a:alphaModFix/>
          </a:blip>
          <a:stretch>
            <a:fillRect/>
          </a:stretch>
        </p:blipFill>
        <p:spPr>
          <a:xfrm rot="-1058605">
            <a:off x="-1124517" y="-876332"/>
            <a:ext cx="8122811" cy="5415215"/>
          </a:xfrm>
          <a:prstGeom prst="rect">
            <a:avLst/>
          </a:prstGeom>
          <a:noFill/>
          <a:ln>
            <a:noFill/>
          </a:ln>
        </p:spPr>
      </p:pic>
      <p:pic>
        <p:nvPicPr>
          <p:cNvPr id="73" name="Google Shape;73;p15"/>
          <p:cNvPicPr preferRelativeResize="0"/>
          <p:nvPr/>
        </p:nvPicPr>
        <p:blipFill>
          <a:blip r:embed="rId6">
            <a:alphaModFix/>
          </a:blip>
          <a:stretch>
            <a:fillRect/>
          </a:stretch>
        </p:blipFill>
        <p:spPr>
          <a:xfrm rot="1838834">
            <a:off x="3166176" y="-447675"/>
            <a:ext cx="9143999" cy="5143500"/>
          </a:xfrm>
          <a:prstGeom prst="rect">
            <a:avLst/>
          </a:prstGeom>
          <a:noFill/>
          <a:ln>
            <a:noFill/>
          </a:ln>
        </p:spPr>
      </p:pic>
      <p:pic>
        <p:nvPicPr>
          <p:cNvPr id="74" name="Google Shape;74;p15"/>
          <p:cNvPicPr preferRelativeResize="0"/>
          <p:nvPr/>
        </p:nvPicPr>
        <p:blipFill>
          <a:blip r:embed="rId7">
            <a:alphaModFix/>
          </a:blip>
          <a:stretch>
            <a:fillRect/>
          </a:stretch>
        </p:blipFill>
        <p:spPr>
          <a:xfrm rot="598222">
            <a:off x="763047" y="551650"/>
            <a:ext cx="7716404" cy="5143499"/>
          </a:xfrm>
          <a:prstGeom prst="rect">
            <a:avLst/>
          </a:prstGeom>
          <a:noFill/>
          <a:ln>
            <a:noFill/>
          </a:ln>
        </p:spPr>
      </p:pic>
      <p:pic>
        <p:nvPicPr>
          <p:cNvPr id="75" name="Google Shape;75;p15"/>
          <p:cNvPicPr preferRelativeResize="0"/>
          <p:nvPr/>
        </p:nvPicPr>
        <p:blipFill rotWithShape="1">
          <a:blip r:embed="rId8">
            <a:alphaModFix/>
          </a:blip>
          <a:srcRect b="0" l="20272" r="9870" t="0"/>
          <a:stretch/>
        </p:blipFill>
        <p:spPr>
          <a:xfrm>
            <a:off x="2197138" y="619800"/>
            <a:ext cx="4848224" cy="3903926"/>
          </a:xfrm>
          <a:prstGeom prst="rect">
            <a:avLst/>
          </a:prstGeom>
          <a:noFill/>
          <a:ln>
            <a:noFill/>
          </a:ln>
        </p:spPr>
      </p:pic>
      <p:pic>
        <p:nvPicPr>
          <p:cNvPr id="76" name="Google Shape;76;p15" title="ttsMP3.com_VoiceText_2020-11-2_23_28_58.mp3">
            <a:hlinkClick r:id="rId9"/>
          </p:cNvPr>
          <p:cNvPicPr preferRelativeResize="0"/>
          <p:nvPr/>
        </p:nvPicPr>
        <p:blipFill>
          <a:blip r:embed="rId10">
            <a:alphaModFix/>
          </a:blip>
          <a:stretch>
            <a:fillRect/>
          </a:stretch>
        </p:blipFill>
        <p:spPr>
          <a:xfrm>
            <a:off x="2124075" y="60293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00"/>
                                        <p:tgtEl>
                                          <p:spTgt spid="75"/>
                                        </p:tgtEl>
                                        <p:attrNameLst>
                                          <p:attrName>ppt_w</p:attrName>
                                        </p:attrNameLst>
                                      </p:cBhvr>
                                      <p:tavLst>
                                        <p:tav fmla="" tm="0">
                                          <p:val>
                                            <p:strVal val="0"/>
                                          </p:val>
                                        </p:tav>
                                        <p:tav fmla="" tm="100000">
                                          <p:val>
                                            <p:strVal val="#ppt_w"/>
                                          </p:val>
                                        </p:tav>
                                      </p:tavLst>
                                    </p:anim>
                                    <p:anim calcmode="lin" valueType="num">
                                      <p:cBhvr additive="base">
                                        <p:cTn dur="700"/>
                                        <p:tgtEl>
                                          <p:spTgt spid="7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blip>
          <a:srcRect b="7813" l="0" r="0" t="7813"/>
          <a:stretch/>
        </p:blipFill>
        <p:spPr>
          <a:xfrm>
            <a:off x="0" y="0"/>
            <a:ext cx="9144002" cy="5143499"/>
          </a:xfrm>
          <a:prstGeom prst="rect">
            <a:avLst/>
          </a:prstGeom>
          <a:noFill/>
          <a:ln>
            <a:noFill/>
          </a:ln>
        </p:spPr>
      </p:pic>
      <p:pic>
        <p:nvPicPr>
          <p:cNvPr id="82" name="Google Shape;82;p16" title="ttsMP3.com_VoiceText_2020-11-2_23_36_1.mp3">
            <a:hlinkClick r:id="rId4"/>
          </p:cNvPr>
          <p:cNvPicPr preferRelativeResize="0"/>
          <p:nvPr/>
        </p:nvPicPr>
        <p:blipFill>
          <a:blip r:embed="rId5">
            <a:alphaModFix/>
          </a:blip>
          <a:stretch>
            <a:fillRect/>
          </a:stretch>
        </p:blipFill>
        <p:spPr>
          <a:xfrm>
            <a:off x="4114800" y="5574925"/>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2452650" y="1395450"/>
            <a:ext cx="4238700" cy="23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200">
                <a:latin typeface="Anton"/>
                <a:ea typeface="Anton"/>
                <a:cs typeface="Anton"/>
                <a:sym typeface="Anton"/>
              </a:rPr>
              <a:t>YOU </a:t>
            </a:r>
            <a:r>
              <a:rPr lang="en" sz="5200">
                <a:solidFill>
                  <a:srgbClr val="FF0000"/>
                </a:solidFill>
                <a:latin typeface="Anton"/>
                <a:ea typeface="Anton"/>
                <a:cs typeface="Anton"/>
                <a:sym typeface="Anton"/>
              </a:rPr>
              <a:t>CAN’T</a:t>
            </a:r>
            <a:endParaRPr sz="5200">
              <a:solidFill>
                <a:srgbClr val="FF0000"/>
              </a:solidFill>
              <a:latin typeface="Anton"/>
              <a:ea typeface="Anton"/>
              <a:cs typeface="Anton"/>
              <a:sym typeface="Anton"/>
            </a:endParaRPr>
          </a:p>
        </p:txBody>
      </p:sp>
      <p:pic>
        <p:nvPicPr>
          <p:cNvPr id="88" name="Google Shape;88;p17"/>
          <p:cNvPicPr preferRelativeResize="0"/>
          <p:nvPr/>
        </p:nvPicPr>
        <p:blipFill rotWithShape="1">
          <a:blip r:embed="rId3">
            <a:alphaModFix/>
          </a:blip>
          <a:srcRect b="0" l="0" r="0" t="21764"/>
          <a:stretch/>
        </p:blipFill>
        <p:spPr>
          <a:xfrm>
            <a:off x="-11750" y="0"/>
            <a:ext cx="9235700" cy="5143500"/>
          </a:xfrm>
          <a:prstGeom prst="rect">
            <a:avLst/>
          </a:prstGeom>
          <a:noFill/>
          <a:ln>
            <a:noFill/>
          </a:ln>
        </p:spPr>
      </p:pic>
      <p:pic>
        <p:nvPicPr>
          <p:cNvPr id="89" name="Google Shape;89;p17" title="ttsMP3.com_VoiceText_2020-11-3_0_9_26.mp3">
            <a:hlinkClick r:id="rId4"/>
          </p:cNvPr>
          <p:cNvPicPr preferRelativeResize="0"/>
          <p:nvPr/>
        </p:nvPicPr>
        <p:blipFill>
          <a:blip r:embed="rId5">
            <a:alphaModFix/>
          </a:blip>
          <a:stretch>
            <a:fillRect/>
          </a:stretch>
        </p:blipFill>
        <p:spPr>
          <a:xfrm>
            <a:off x="-2283525" y="4632000"/>
            <a:ext cx="457200" cy="457200"/>
          </a:xfrm>
          <a:prstGeom prst="rect">
            <a:avLst/>
          </a:prstGeom>
          <a:noFill/>
          <a:ln>
            <a:noFill/>
          </a:ln>
        </p:spPr>
      </p:pic>
      <p:sp>
        <p:nvSpPr>
          <p:cNvPr id="90" name="Google Shape;90;p17"/>
          <p:cNvSpPr/>
          <p:nvPr/>
        </p:nvSpPr>
        <p:spPr>
          <a:xfrm>
            <a:off x="970200" y="614400"/>
            <a:ext cx="3914700" cy="3914700"/>
          </a:xfrm>
          <a:prstGeom prst="ellipse">
            <a:avLst/>
          </a:prstGeom>
          <a:solidFill>
            <a:srgbClr val="D0E0E3"/>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Anton"/>
                <a:ea typeface="Anton"/>
                <a:cs typeface="Anton"/>
                <a:sym typeface="Anton"/>
              </a:rPr>
              <a:t>TECHNICAL </a:t>
            </a:r>
            <a:r>
              <a:rPr lang="en" sz="3500">
                <a:latin typeface="Anton"/>
                <a:ea typeface="Anton"/>
                <a:cs typeface="Anton"/>
                <a:sym typeface="Anton"/>
              </a:rPr>
              <a:t>ANALYSIS</a:t>
            </a:r>
            <a:endParaRPr sz="3500">
              <a:latin typeface="Anton"/>
              <a:ea typeface="Anton"/>
              <a:cs typeface="Anton"/>
              <a:sym typeface="Anton"/>
            </a:endParaRPr>
          </a:p>
        </p:txBody>
      </p:sp>
      <p:sp>
        <p:nvSpPr>
          <p:cNvPr id="91" name="Google Shape;91;p17"/>
          <p:cNvSpPr/>
          <p:nvPr/>
        </p:nvSpPr>
        <p:spPr>
          <a:xfrm>
            <a:off x="4259100" y="614400"/>
            <a:ext cx="3914700" cy="3914700"/>
          </a:xfrm>
          <a:prstGeom prst="ellipse">
            <a:avLst/>
          </a:prstGeom>
          <a:solidFill>
            <a:srgbClr val="FFE5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latin typeface="Anton"/>
                <a:ea typeface="Anton"/>
                <a:cs typeface="Anton"/>
                <a:sym typeface="Anton"/>
              </a:rPr>
              <a:t>FUNDAMENTAL ANALYSIS</a:t>
            </a:r>
            <a:endParaRPr sz="3300">
              <a:latin typeface="Anton"/>
              <a:ea typeface="Anton"/>
              <a:cs typeface="Anton"/>
              <a:sym typeface="Anton"/>
            </a:endParaRPr>
          </a:p>
        </p:txBody>
      </p:sp>
      <p:sp>
        <p:nvSpPr>
          <p:cNvPr id="92" name="Google Shape;92;p17"/>
          <p:cNvSpPr/>
          <p:nvPr/>
        </p:nvSpPr>
        <p:spPr>
          <a:xfrm>
            <a:off x="4259100" y="1508458"/>
            <a:ext cx="625800" cy="2123575"/>
          </a:xfrm>
          <a:custGeom>
            <a:rect b="b" l="l" r="r" t="t"/>
            <a:pathLst>
              <a:path extrusionOk="0" h="84943" w="25032">
                <a:moveTo>
                  <a:pt x="12544" y="56"/>
                </a:moveTo>
                <a:cubicBezTo>
                  <a:pt x="11898" y="344"/>
                  <a:pt x="11117" y="2217"/>
                  <a:pt x="10248" y="3788"/>
                </a:cubicBezTo>
                <a:cubicBezTo>
                  <a:pt x="9379" y="5359"/>
                  <a:pt x="8079" y="7886"/>
                  <a:pt x="7329" y="9481"/>
                </a:cubicBezTo>
                <a:cubicBezTo>
                  <a:pt x="6579" y="11076"/>
                  <a:pt x="6372" y="11762"/>
                  <a:pt x="5750" y="13357"/>
                </a:cubicBezTo>
                <a:cubicBezTo>
                  <a:pt x="5128" y="14952"/>
                  <a:pt x="4235" y="17145"/>
                  <a:pt x="3597" y="19051"/>
                </a:cubicBezTo>
                <a:cubicBezTo>
                  <a:pt x="2959" y="20957"/>
                  <a:pt x="2337" y="23037"/>
                  <a:pt x="1922" y="24792"/>
                </a:cubicBezTo>
                <a:cubicBezTo>
                  <a:pt x="1507" y="26547"/>
                  <a:pt x="1372" y="27811"/>
                  <a:pt x="1109" y="29582"/>
                </a:cubicBezTo>
                <a:cubicBezTo>
                  <a:pt x="846" y="31353"/>
                  <a:pt x="527" y="33474"/>
                  <a:pt x="343" y="35420"/>
                </a:cubicBezTo>
                <a:cubicBezTo>
                  <a:pt x="160" y="37366"/>
                  <a:pt x="-8" y="39072"/>
                  <a:pt x="8" y="41257"/>
                </a:cubicBezTo>
                <a:cubicBezTo>
                  <a:pt x="24" y="43442"/>
                  <a:pt x="295" y="46494"/>
                  <a:pt x="439" y="48529"/>
                </a:cubicBezTo>
                <a:cubicBezTo>
                  <a:pt x="583" y="50564"/>
                  <a:pt x="647" y="51736"/>
                  <a:pt x="870" y="53468"/>
                </a:cubicBezTo>
                <a:cubicBezTo>
                  <a:pt x="1093" y="55200"/>
                  <a:pt x="1293" y="56751"/>
                  <a:pt x="1779" y="58923"/>
                </a:cubicBezTo>
                <a:cubicBezTo>
                  <a:pt x="2265" y="61095"/>
                  <a:pt x="2728" y="63465"/>
                  <a:pt x="3788" y="66498"/>
                </a:cubicBezTo>
                <a:cubicBezTo>
                  <a:pt x="4849" y="69531"/>
                  <a:pt x="6683" y="74105"/>
                  <a:pt x="8142" y="77120"/>
                </a:cubicBezTo>
                <a:cubicBezTo>
                  <a:pt x="9601" y="80135"/>
                  <a:pt x="11659" y="83584"/>
                  <a:pt x="12544" y="84590"/>
                </a:cubicBezTo>
                <a:cubicBezTo>
                  <a:pt x="13429" y="85596"/>
                  <a:pt x="12767" y="84239"/>
                  <a:pt x="13453" y="83154"/>
                </a:cubicBezTo>
                <a:cubicBezTo>
                  <a:pt x="14139" y="82070"/>
                  <a:pt x="15774" y="79837"/>
                  <a:pt x="16659" y="78083"/>
                </a:cubicBezTo>
                <a:cubicBezTo>
                  <a:pt x="17544" y="76329"/>
                  <a:pt x="17791" y="75284"/>
                  <a:pt x="18764" y="72628"/>
                </a:cubicBezTo>
                <a:cubicBezTo>
                  <a:pt x="19737" y="69973"/>
                  <a:pt x="21523" y="65739"/>
                  <a:pt x="22496" y="62150"/>
                </a:cubicBezTo>
                <a:cubicBezTo>
                  <a:pt x="23469" y="58562"/>
                  <a:pt x="24179" y="54273"/>
                  <a:pt x="24602" y="51097"/>
                </a:cubicBezTo>
                <a:cubicBezTo>
                  <a:pt x="25025" y="47921"/>
                  <a:pt x="25032" y="45931"/>
                  <a:pt x="25032" y="43096"/>
                </a:cubicBezTo>
                <a:cubicBezTo>
                  <a:pt x="25032" y="40262"/>
                  <a:pt x="24889" y="36939"/>
                  <a:pt x="24602" y="34090"/>
                </a:cubicBezTo>
                <a:cubicBezTo>
                  <a:pt x="24315" y="31241"/>
                  <a:pt x="23900" y="28621"/>
                  <a:pt x="23310" y="26004"/>
                </a:cubicBezTo>
                <a:cubicBezTo>
                  <a:pt x="22720" y="23387"/>
                  <a:pt x="22010" y="21292"/>
                  <a:pt x="21061" y="18386"/>
                </a:cubicBezTo>
                <a:cubicBezTo>
                  <a:pt x="20112" y="15480"/>
                  <a:pt x="18772" y="11288"/>
                  <a:pt x="17616" y="8567"/>
                </a:cubicBezTo>
                <a:cubicBezTo>
                  <a:pt x="16460" y="5846"/>
                  <a:pt x="14968" y="3479"/>
                  <a:pt x="14123" y="2060"/>
                </a:cubicBezTo>
                <a:cubicBezTo>
                  <a:pt x="13278" y="642"/>
                  <a:pt x="13190" y="-232"/>
                  <a:pt x="12544" y="56"/>
                </a:cubicBezTo>
                <a:close/>
              </a:path>
            </a:pathLst>
          </a:custGeom>
          <a:solidFill>
            <a:srgbClr val="8FFF67"/>
          </a:solidFill>
          <a:ln cap="flat" cmpd="sng" w="9525">
            <a:solidFill>
              <a:srgbClr val="000000"/>
            </a:solidFill>
            <a:prstDash val="solid"/>
            <a:round/>
            <a:headEnd len="med" w="med" type="none"/>
            <a:tailEnd len="med" w="med" type="none"/>
          </a:ln>
        </p:spPr>
      </p:sp>
      <p:cxnSp>
        <p:nvCxnSpPr>
          <p:cNvPr id="93" name="Google Shape;93;p17"/>
          <p:cNvCxnSpPr/>
          <p:nvPr/>
        </p:nvCxnSpPr>
        <p:spPr>
          <a:xfrm flipH="1" rot="10800000">
            <a:off x="4561550" y="3350750"/>
            <a:ext cx="161700" cy="294600"/>
          </a:xfrm>
          <a:prstGeom prst="straightConnector1">
            <a:avLst/>
          </a:prstGeom>
          <a:noFill/>
          <a:ln cap="flat" cmpd="sng" w="19050">
            <a:solidFill>
              <a:srgbClr val="000000"/>
            </a:solidFill>
            <a:prstDash val="solid"/>
            <a:round/>
            <a:headEnd len="med" w="med" type="none"/>
            <a:tailEnd len="med" w="med" type="none"/>
          </a:ln>
        </p:spPr>
      </p:cxnSp>
      <p:cxnSp>
        <p:nvCxnSpPr>
          <p:cNvPr id="94" name="Google Shape;94;p17"/>
          <p:cNvCxnSpPr/>
          <p:nvPr/>
        </p:nvCxnSpPr>
        <p:spPr>
          <a:xfrm>
            <a:off x="4572575" y="1498150"/>
            <a:ext cx="136500" cy="245100"/>
          </a:xfrm>
          <a:prstGeom prst="straightConnector1">
            <a:avLst/>
          </a:prstGeom>
          <a:noFill/>
          <a:ln cap="flat" cmpd="sng" w="9525">
            <a:solidFill>
              <a:srgbClr val="000000"/>
            </a:solidFill>
            <a:prstDash val="solid"/>
            <a:round/>
            <a:headEnd len="med" w="med" type="none"/>
            <a:tailEnd len="med" w="med" type="none"/>
          </a:ln>
        </p:spPr>
      </p:cxnSp>
      <p:pic>
        <p:nvPicPr>
          <p:cNvPr id="95" name="Google Shape;95;p17"/>
          <p:cNvPicPr preferRelativeResize="0"/>
          <p:nvPr/>
        </p:nvPicPr>
        <p:blipFill>
          <a:blip r:embed="rId6">
            <a:alphaModFix/>
          </a:blip>
          <a:stretch>
            <a:fillRect/>
          </a:stretch>
        </p:blipFill>
        <p:spPr>
          <a:xfrm>
            <a:off x="4398963" y="2833088"/>
            <a:ext cx="365676" cy="365676"/>
          </a:xfrm>
          <a:prstGeom prst="rect">
            <a:avLst/>
          </a:prstGeom>
          <a:noFill/>
          <a:ln>
            <a:noFill/>
          </a:ln>
        </p:spPr>
      </p:pic>
      <p:pic>
        <p:nvPicPr>
          <p:cNvPr id="96" name="Google Shape;96;p17"/>
          <p:cNvPicPr preferRelativeResize="0"/>
          <p:nvPr/>
        </p:nvPicPr>
        <p:blipFill>
          <a:blip r:embed="rId6">
            <a:alphaModFix/>
          </a:blip>
          <a:stretch>
            <a:fillRect/>
          </a:stretch>
        </p:blipFill>
        <p:spPr>
          <a:xfrm>
            <a:off x="4442525" y="2340050"/>
            <a:ext cx="365676" cy="365676"/>
          </a:xfrm>
          <a:prstGeom prst="rect">
            <a:avLst/>
          </a:prstGeom>
          <a:noFill/>
          <a:ln>
            <a:noFill/>
          </a:ln>
        </p:spPr>
      </p:pic>
      <p:pic>
        <p:nvPicPr>
          <p:cNvPr id="97" name="Google Shape;97;p17"/>
          <p:cNvPicPr preferRelativeResize="0"/>
          <p:nvPr/>
        </p:nvPicPr>
        <p:blipFill>
          <a:blip r:embed="rId6">
            <a:alphaModFix/>
          </a:blip>
          <a:stretch>
            <a:fillRect/>
          </a:stretch>
        </p:blipFill>
        <p:spPr>
          <a:xfrm>
            <a:off x="4288375" y="2201225"/>
            <a:ext cx="365676" cy="365676"/>
          </a:xfrm>
          <a:prstGeom prst="rect">
            <a:avLst/>
          </a:prstGeom>
          <a:noFill/>
          <a:ln>
            <a:noFill/>
          </a:ln>
        </p:spPr>
      </p:pic>
      <p:pic>
        <p:nvPicPr>
          <p:cNvPr id="98" name="Google Shape;98;p17"/>
          <p:cNvPicPr preferRelativeResize="0"/>
          <p:nvPr/>
        </p:nvPicPr>
        <p:blipFill>
          <a:blip r:embed="rId7">
            <a:alphaModFix/>
          </a:blip>
          <a:stretch>
            <a:fillRect/>
          </a:stretch>
        </p:blipFill>
        <p:spPr>
          <a:xfrm>
            <a:off x="4385100" y="2132300"/>
            <a:ext cx="350300" cy="350300"/>
          </a:xfrm>
          <a:prstGeom prst="rect">
            <a:avLst/>
          </a:prstGeom>
          <a:noFill/>
          <a:ln>
            <a:noFill/>
          </a:ln>
        </p:spPr>
      </p:pic>
      <p:pic>
        <p:nvPicPr>
          <p:cNvPr id="99" name="Google Shape;99;p17"/>
          <p:cNvPicPr preferRelativeResize="0"/>
          <p:nvPr/>
        </p:nvPicPr>
        <p:blipFill>
          <a:blip r:embed="rId7">
            <a:alphaModFix/>
          </a:blip>
          <a:stretch>
            <a:fillRect/>
          </a:stretch>
        </p:blipFill>
        <p:spPr>
          <a:xfrm>
            <a:off x="4465675" y="2801675"/>
            <a:ext cx="350300" cy="350300"/>
          </a:xfrm>
          <a:prstGeom prst="rect">
            <a:avLst/>
          </a:prstGeom>
          <a:noFill/>
          <a:ln>
            <a:noFill/>
          </a:ln>
        </p:spPr>
      </p:pic>
      <p:pic>
        <p:nvPicPr>
          <p:cNvPr id="100" name="Google Shape;100;p17"/>
          <p:cNvPicPr preferRelativeResize="0"/>
          <p:nvPr/>
        </p:nvPicPr>
        <p:blipFill>
          <a:blip r:embed="rId7">
            <a:alphaModFix/>
          </a:blip>
          <a:stretch>
            <a:fillRect/>
          </a:stretch>
        </p:blipFill>
        <p:spPr>
          <a:xfrm>
            <a:off x="4442525" y="2497975"/>
            <a:ext cx="350300" cy="350300"/>
          </a:xfrm>
          <a:prstGeom prst="rect">
            <a:avLst/>
          </a:prstGeom>
          <a:noFill/>
          <a:ln>
            <a:noFill/>
          </a:ln>
        </p:spPr>
      </p:pic>
      <p:pic>
        <p:nvPicPr>
          <p:cNvPr id="101" name="Google Shape;101;p17"/>
          <p:cNvPicPr preferRelativeResize="0"/>
          <p:nvPr/>
        </p:nvPicPr>
        <p:blipFill>
          <a:blip r:embed="rId6">
            <a:alphaModFix/>
          </a:blip>
          <a:stretch>
            <a:fillRect/>
          </a:stretch>
        </p:blipFill>
        <p:spPr>
          <a:xfrm>
            <a:off x="4312300" y="2482600"/>
            <a:ext cx="365676" cy="365676"/>
          </a:xfrm>
          <a:prstGeom prst="rect">
            <a:avLst/>
          </a:prstGeom>
          <a:noFill/>
          <a:ln>
            <a:noFill/>
          </a:ln>
        </p:spPr>
      </p:pic>
      <p:pic>
        <p:nvPicPr>
          <p:cNvPr id="102" name="Google Shape;102;p17"/>
          <p:cNvPicPr preferRelativeResize="0"/>
          <p:nvPr/>
        </p:nvPicPr>
        <p:blipFill>
          <a:blip r:embed="rId7">
            <a:alphaModFix/>
          </a:blip>
          <a:stretch>
            <a:fillRect/>
          </a:stretch>
        </p:blipFill>
        <p:spPr>
          <a:xfrm>
            <a:off x="4465675" y="1989750"/>
            <a:ext cx="350300" cy="350300"/>
          </a:xfrm>
          <a:prstGeom prst="rect">
            <a:avLst/>
          </a:prstGeom>
          <a:noFill/>
          <a:ln>
            <a:noFill/>
          </a:ln>
        </p:spPr>
      </p:pic>
      <p:pic>
        <p:nvPicPr>
          <p:cNvPr id="103" name="Google Shape;103;p17"/>
          <p:cNvPicPr preferRelativeResize="0"/>
          <p:nvPr/>
        </p:nvPicPr>
        <p:blipFill>
          <a:blip r:embed="rId6">
            <a:alphaModFix/>
          </a:blip>
          <a:stretch>
            <a:fillRect/>
          </a:stretch>
        </p:blipFill>
        <p:spPr>
          <a:xfrm>
            <a:off x="4357575" y="2010600"/>
            <a:ext cx="365676" cy="365676"/>
          </a:xfrm>
          <a:prstGeom prst="rect">
            <a:avLst/>
          </a:prstGeom>
          <a:noFill/>
          <a:ln>
            <a:noFill/>
          </a:ln>
        </p:spPr>
      </p:pic>
      <p:sp>
        <p:nvSpPr>
          <p:cNvPr id="104" name="Google Shape;104;p17"/>
          <p:cNvSpPr/>
          <p:nvPr/>
        </p:nvSpPr>
        <p:spPr>
          <a:xfrm>
            <a:off x="970200" y="614400"/>
            <a:ext cx="3914700" cy="3914700"/>
          </a:xfrm>
          <a:prstGeom prst="ellipse">
            <a:avLst/>
          </a:prstGeom>
          <a:no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Anton"/>
                <a:ea typeface="Anton"/>
                <a:cs typeface="Anton"/>
                <a:sym typeface="Anton"/>
              </a:rPr>
              <a:t> </a:t>
            </a:r>
            <a:endParaRPr sz="3500">
              <a:latin typeface="Anton"/>
              <a:ea typeface="Anton"/>
              <a:cs typeface="Anton"/>
              <a:sym typeface="Anton"/>
            </a:endParaRPr>
          </a:p>
        </p:txBody>
      </p:sp>
      <p:sp>
        <p:nvSpPr>
          <p:cNvPr id="105" name="Google Shape;105;p17"/>
          <p:cNvSpPr/>
          <p:nvPr/>
        </p:nvSpPr>
        <p:spPr>
          <a:xfrm>
            <a:off x="4259100" y="614400"/>
            <a:ext cx="3914700" cy="3914700"/>
          </a:xfrm>
          <a:prstGeom prst="ellipse">
            <a:avLst/>
          </a:prstGeom>
          <a:no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Anton"/>
                <a:ea typeface="Anton"/>
                <a:cs typeface="Anton"/>
                <a:sym typeface="Anton"/>
              </a:rPr>
              <a:t> </a:t>
            </a:r>
            <a:endParaRPr sz="3500">
              <a:latin typeface="Anton"/>
              <a:ea typeface="Anton"/>
              <a:cs typeface="Anton"/>
              <a:sym typeface="Ant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par>
                          <p:cTn fill="hold">
                            <p:stCondLst>
                              <p:cond delay="4600"/>
                            </p:stCondLst>
                            <p:childTnLst>
                              <p:par>
                                <p:cTn fill="hold" nodeType="afterEffect" presetClass="exit" presetID="1" presetSubtype="0">
                                  <p:stCondLst>
                                    <p:cond delay="0"/>
                                  </p:stCondLst>
                                  <p:childTnLst>
                                    <p:set>
                                      <p:cBhvr>
                                        <p:cTn dur="1" fill="hold">
                                          <p:stCondLst>
                                            <p:cond delay="1000"/>
                                          </p:stCondLst>
                                        </p:cTn>
                                        <p:tgtEl>
                                          <p:spTgt spid="87"/>
                                        </p:tgtEl>
                                        <p:attrNameLst>
                                          <p:attrName>style.visibility</p:attrName>
                                        </p:attrNameLst>
                                      </p:cBhvr>
                                      <p:to>
                                        <p:strVal val="hidden"/>
                                      </p:to>
                                    </p:set>
                                  </p:childTnLst>
                                </p:cTn>
                              </p:par>
                            </p:childTnLst>
                          </p:cTn>
                        </p:par>
                        <p:par>
                          <p:cTn fill="hold">
                            <p:stCondLst>
                              <p:cond delay="5600"/>
                            </p:stCondLst>
                            <p:childTnLst>
                              <p:par>
                                <p:cTn fill="hold" nodeType="afterEffect" presetClass="exit" presetID="1" presetSubtype="0">
                                  <p:stCondLst>
                                    <p:cond delay="0"/>
                                  </p:stCondLst>
                                  <p:childTnLst>
                                    <p:set>
                                      <p:cBhvr>
                                        <p:cTn dur="1" fill="hold">
                                          <p:stCondLst>
                                            <p:cond delay="5000"/>
                                          </p:stCondLst>
                                        </p:cTn>
                                        <p:tgtEl>
                                          <p:spTgt spid="88"/>
                                        </p:tgtEl>
                                        <p:attrNameLst>
                                          <p:attrName>style.visibility</p:attrName>
                                        </p:attrNameLst>
                                      </p:cBhvr>
                                      <p:to>
                                        <p:strVal val="hidden"/>
                                      </p:to>
                                    </p:set>
                                  </p:childTnLst>
                                </p:cTn>
                              </p:par>
                            </p:childTnLst>
                          </p:cTn>
                        </p:par>
                        <p:par>
                          <p:cTn fill="hold">
                            <p:stCondLst>
                              <p:cond delay="10600"/>
                            </p:stCondLst>
                            <p:childTnLst>
                              <p:par>
                                <p:cTn fill="hold" nodeType="after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par>
                          <p:cTn fill="hold">
                            <p:stCondLst>
                              <p:cond delay="11600"/>
                            </p:stCondLst>
                            <p:childTnLst>
                              <p:par>
                                <p:cTn fill="hold" nodeType="after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3">
            <a:alphaModFix/>
          </a:blip>
          <a:srcRect b="16902" l="0" r="0" t="4991"/>
          <a:stretch/>
        </p:blipFill>
        <p:spPr>
          <a:xfrm>
            <a:off x="0" y="0"/>
            <a:ext cx="9144002" cy="5143498"/>
          </a:xfrm>
          <a:prstGeom prst="rect">
            <a:avLst/>
          </a:prstGeom>
          <a:noFill/>
          <a:ln>
            <a:noFill/>
          </a:ln>
        </p:spPr>
      </p:pic>
      <p:pic>
        <p:nvPicPr>
          <p:cNvPr id="111" name="Google Shape;111;p18"/>
          <p:cNvPicPr preferRelativeResize="0"/>
          <p:nvPr/>
        </p:nvPicPr>
        <p:blipFill>
          <a:blip r:embed="rId4">
            <a:alphaModFix/>
          </a:blip>
          <a:stretch>
            <a:fillRect/>
          </a:stretch>
        </p:blipFill>
        <p:spPr>
          <a:xfrm>
            <a:off x="4724400" y="3143250"/>
            <a:ext cx="2667000" cy="1695450"/>
          </a:xfrm>
          <a:prstGeom prst="rect">
            <a:avLst/>
          </a:prstGeom>
          <a:noFill/>
          <a:ln>
            <a:noFill/>
          </a:ln>
        </p:spPr>
      </p:pic>
      <p:pic>
        <p:nvPicPr>
          <p:cNvPr id="112" name="Google Shape;112;p18"/>
          <p:cNvPicPr preferRelativeResize="0"/>
          <p:nvPr/>
        </p:nvPicPr>
        <p:blipFill>
          <a:blip r:embed="rId5">
            <a:alphaModFix/>
          </a:blip>
          <a:stretch>
            <a:fillRect/>
          </a:stretch>
        </p:blipFill>
        <p:spPr>
          <a:xfrm>
            <a:off x="4942000" y="309571"/>
            <a:ext cx="3706700" cy="2400450"/>
          </a:xfrm>
          <a:prstGeom prst="rect">
            <a:avLst/>
          </a:prstGeom>
          <a:noFill/>
          <a:ln>
            <a:noFill/>
          </a:ln>
        </p:spPr>
      </p:pic>
      <p:grpSp>
        <p:nvGrpSpPr>
          <p:cNvPr id="113" name="Google Shape;113;p18"/>
          <p:cNvGrpSpPr/>
          <p:nvPr/>
        </p:nvGrpSpPr>
        <p:grpSpPr>
          <a:xfrm>
            <a:off x="256474" y="1714561"/>
            <a:ext cx="3295491" cy="2819281"/>
            <a:chOff x="-1781975" y="3605375"/>
            <a:chExt cx="4629149" cy="3571875"/>
          </a:xfrm>
        </p:grpSpPr>
        <p:pic>
          <p:nvPicPr>
            <p:cNvPr id="114" name="Google Shape;114;p18"/>
            <p:cNvPicPr preferRelativeResize="0"/>
            <p:nvPr/>
          </p:nvPicPr>
          <p:blipFill rotWithShape="1">
            <a:blip r:embed="rId6">
              <a:alphaModFix/>
            </a:blip>
            <a:srcRect b="6370" l="21736" r="4852" t="15173"/>
            <a:stretch/>
          </p:blipFill>
          <p:spPr>
            <a:xfrm>
              <a:off x="-1781975" y="3605375"/>
              <a:ext cx="4629149" cy="3571875"/>
            </a:xfrm>
            <a:prstGeom prst="rect">
              <a:avLst/>
            </a:prstGeom>
            <a:noFill/>
            <a:ln>
              <a:noFill/>
            </a:ln>
          </p:spPr>
        </p:pic>
        <p:sp>
          <p:nvSpPr>
            <p:cNvPr id="115" name="Google Shape;115;p18"/>
            <p:cNvSpPr txBox="1"/>
            <p:nvPr/>
          </p:nvSpPr>
          <p:spPr>
            <a:xfrm>
              <a:off x="-1362340" y="3780227"/>
              <a:ext cx="37899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t>Time Series</a:t>
              </a:r>
              <a:endParaRPr b="1" sz="1700"/>
            </a:p>
            <a:p>
              <a:pPr indent="0" lvl="0" marL="0" rtl="0" algn="ctr">
                <a:spcBef>
                  <a:spcPts val="0"/>
                </a:spcBef>
                <a:spcAft>
                  <a:spcPts val="0"/>
                </a:spcAft>
                <a:buNone/>
              </a:pPr>
              <a:r>
                <a:rPr b="1" lang="en" sz="1700"/>
                <a:t>Multi-linear Regression</a:t>
              </a:r>
              <a:endParaRPr b="1" sz="1700"/>
            </a:p>
          </p:txBody>
        </p:sp>
      </p:grpSp>
      <p:pic>
        <p:nvPicPr>
          <p:cNvPr id="116" name="Google Shape;116;p18"/>
          <p:cNvPicPr preferRelativeResize="0"/>
          <p:nvPr/>
        </p:nvPicPr>
        <p:blipFill rotWithShape="1">
          <a:blip r:embed="rId3">
            <a:alphaModFix/>
          </a:blip>
          <a:srcRect b="16902" l="0" r="0" t="4991"/>
          <a:stretch/>
        </p:blipFill>
        <p:spPr>
          <a:xfrm>
            <a:off x="9229725" y="-2809875"/>
            <a:ext cx="9144002" cy="5143498"/>
          </a:xfrm>
          <a:prstGeom prst="rect">
            <a:avLst/>
          </a:prstGeom>
          <a:noFill/>
          <a:ln>
            <a:noFill/>
          </a:ln>
        </p:spPr>
      </p:pic>
      <p:pic>
        <p:nvPicPr>
          <p:cNvPr id="117" name="Google Shape;117;p18" title="ttsMP3.com_VoiceText_2020-11-4_23_28_57.mp3">
            <a:hlinkClick r:id="rId7"/>
          </p:cNvPr>
          <p:cNvPicPr preferRelativeResize="0"/>
          <p:nvPr/>
        </p:nvPicPr>
        <p:blipFill>
          <a:blip r:embed="rId8">
            <a:alphaModFix/>
          </a:blip>
          <a:stretch>
            <a:fillRect/>
          </a:stretch>
        </p:blipFill>
        <p:spPr>
          <a:xfrm>
            <a:off x="5125850" y="-17337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 presetSubtype="0">
                                  <p:stCondLst>
                                    <p:cond delay="0"/>
                                  </p:stCondLst>
                                  <p:childTnLst>
                                    <p:set>
                                      <p:cBhvr>
                                        <p:cTn dur="1" fill="hold">
                                          <p:stCondLst>
                                            <p:cond delay="2500"/>
                                          </p:stCondLst>
                                        </p:cTn>
                                        <p:tgtEl>
                                          <p:spTgt spid="116"/>
                                        </p:tgtEl>
                                        <p:attrNameLst>
                                          <p:attrName>style.visibility</p:attrName>
                                        </p:attrNameLst>
                                      </p:cBhvr>
                                      <p:to>
                                        <p:strVal val="hidden"/>
                                      </p:to>
                                    </p:se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
                                        <p:tgtEl>
                                          <p:spTgt spid="116"/>
                                        </p:tgtEl>
                                      </p:cBhvr>
                                    </p:animEffect>
                                  </p:childTnLst>
                                </p:cTn>
                              </p:par>
                            </p:childTnLst>
                          </p:cTn>
                        </p:par>
                        <p:par>
                          <p:cTn fill="hold">
                            <p:stCondLst>
                              <p:cond delay="2500"/>
                            </p:stCondLst>
                            <p:childTnLst>
                              <p:par>
                                <p:cTn fill="hold" nodeType="afterEffect" presetClass="exit" presetID="1" presetSubtype="0">
                                  <p:stCondLst>
                                    <p:cond delay="0"/>
                                  </p:stCondLst>
                                  <p:childTnLst>
                                    <p:set>
                                      <p:cBhvr>
                                        <p:cTn dur="1" fill="hold">
                                          <p:stCondLst>
                                            <p:cond delay="5000"/>
                                          </p:stCondLst>
                                        </p:cTn>
                                        <p:tgtEl>
                                          <p:spTgt spid="110"/>
                                        </p:tgtEl>
                                        <p:attrNameLst>
                                          <p:attrName>style.visibility</p:attrName>
                                        </p:attrNameLst>
                                      </p:cBhvr>
                                      <p:to>
                                        <p:strVal val="hidden"/>
                                      </p:to>
                                    </p:set>
                                  </p:childTnLst>
                                </p:cTn>
                              </p:par>
                            </p:childTnLst>
                          </p:cTn>
                        </p:par>
                        <p:par>
                          <p:cTn fill="hold">
                            <p:stCondLst>
                              <p:cond delay="7500"/>
                            </p:stCondLst>
                            <p:childTnLst>
                              <p:par>
                                <p:cTn fill="hold" nodeType="after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par>
                          <p:cTn fill="hold">
                            <p:stCondLst>
                              <p:cond delay="7500"/>
                            </p:stCondLst>
                            <p:childTnLst>
                              <p:par>
                                <p:cTn fill="hold" nodeType="after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par>
                          <p:cTn fill="hold">
                            <p:stCondLst>
                              <p:cond delay="7500"/>
                            </p:stCondLst>
                            <p:childTnLst>
                              <p:par>
                                <p:cTn fill="hold" nodeType="after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nvSpPr>
        <p:spPr>
          <a:xfrm>
            <a:off x="353850" y="1107975"/>
            <a:ext cx="8436300" cy="7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300">
                <a:latin typeface="Anton"/>
                <a:ea typeface="Anton"/>
                <a:cs typeface="Anton"/>
                <a:sym typeface="Anton"/>
              </a:rPr>
              <a:t>Firstly</a:t>
            </a:r>
            <a:r>
              <a:rPr lang="en" sz="3300">
                <a:latin typeface="Anton"/>
                <a:ea typeface="Anton"/>
                <a:cs typeface="Anton"/>
                <a:sym typeface="Anton"/>
              </a:rPr>
              <a:t>, time series multi-linear regression (MLR)</a:t>
            </a:r>
            <a:endParaRPr sz="3300">
              <a:latin typeface="Anton"/>
              <a:ea typeface="Anton"/>
              <a:cs typeface="Anton"/>
              <a:sym typeface="Anton"/>
            </a:endParaRPr>
          </a:p>
        </p:txBody>
      </p:sp>
      <p:pic>
        <p:nvPicPr>
          <p:cNvPr id="123" name="Google Shape;123;p19"/>
          <p:cNvPicPr preferRelativeResize="0"/>
          <p:nvPr/>
        </p:nvPicPr>
        <p:blipFill rotWithShape="1">
          <a:blip r:embed="rId3">
            <a:alphaModFix/>
          </a:blip>
          <a:srcRect b="6373" l="21736" r="4852" t="33497"/>
          <a:stretch/>
        </p:blipFill>
        <p:spPr>
          <a:xfrm>
            <a:off x="2924250" y="1874773"/>
            <a:ext cx="3295501" cy="2160750"/>
          </a:xfrm>
          <a:prstGeom prst="rect">
            <a:avLst/>
          </a:prstGeom>
          <a:noFill/>
          <a:ln>
            <a:noFill/>
          </a:ln>
        </p:spPr>
      </p:pic>
      <p:pic>
        <p:nvPicPr>
          <p:cNvPr id="124" name="Google Shape;124;p19" title="ttsMP3.com_VoiceText_2020-11-3_1_25_39.mp3">
            <a:hlinkClick r:id="rId4"/>
          </p:cNvPr>
          <p:cNvPicPr preferRelativeResize="0"/>
          <p:nvPr/>
        </p:nvPicPr>
        <p:blipFill>
          <a:blip r:embed="rId5">
            <a:alphaModFix/>
          </a:blip>
          <a:stretch>
            <a:fillRect/>
          </a:stretch>
        </p:blipFill>
        <p:spPr>
          <a:xfrm>
            <a:off x="-614375" y="942975"/>
            <a:ext cx="457200" cy="45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nvSpPr>
        <p:spPr>
          <a:xfrm>
            <a:off x="-47825" y="-392150"/>
            <a:ext cx="57417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Timeseries MLR</a:t>
            </a:r>
            <a:endParaRPr/>
          </a:p>
        </p:txBody>
      </p:sp>
      <p:pic>
        <p:nvPicPr>
          <p:cNvPr id="130" name="Google Shape;130;p20"/>
          <p:cNvPicPr preferRelativeResize="0"/>
          <p:nvPr/>
        </p:nvPicPr>
        <p:blipFill>
          <a:blip r:embed="rId3">
            <a:alphaModFix/>
          </a:blip>
          <a:stretch>
            <a:fillRect/>
          </a:stretch>
        </p:blipFill>
        <p:spPr>
          <a:xfrm>
            <a:off x="1358561" y="1654087"/>
            <a:ext cx="2602714" cy="1711900"/>
          </a:xfrm>
          <a:prstGeom prst="rect">
            <a:avLst/>
          </a:prstGeom>
          <a:noFill/>
          <a:ln>
            <a:noFill/>
          </a:ln>
        </p:spPr>
      </p:pic>
      <p:sp>
        <p:nvSpPr>
          <p:cNvPr id="131" name="Google Shape;131;p20"/>
          <p:cNvSpPr txBox="1"/>
          <p:nvPr/>
        </p:nvSpPr>
        <p:spPr>
          <a:xfrm>
            <a:off x="4038475" y="426625"/>
            <a:ext cx="3422400" cy="7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Anton"/>
                <a:ea typeface="Anton"/>
                <a:cs typeface="Anton"/>
                <a:sym typeface="Anton"/>
              </a:rPr>
              <a:t>MULTI-LINEAR REGRESSION</a:t>
            </a:r>
            <a:endParaRPr sz="2600">
              <a:latin typeface="Anton"/>
              <a:ea typeface="Anton"/>
              <a:cs typeface="Anton"/>
              <a:sym typeface="Anton"/>
            </a:endParaRPr>
          </a:p>
        </p:txBody>
      </p:sp>
      <p:pic>
        <p:nvPicPr>
          <p:cNvPr id="132" name="Google Shape;132;p20" title="ttsMP3.com_VoiceText_2020-11-4_21_33_46.mp3">
            <a:hlinkClick r:id="rId4"/>
          </p:cNvPr>
          <p:cNvPicPr preferRelativeResize="0"/>
          <p:nvPr/>
        </p:nvPicPr>
        <p:blipFill>
          <a:blip r:embed="rId5">
            <a:alphaModFix/>
          </a:blip>
          <a:stretch>
            <a:fillRect/>
          </a:stretch>
        </p:blipFill>
        <p:spPr>
          <a:xfrm>
            <a:off x="3529975" y="-1126325"/>
            <a:ext cx="457200" cy="457200"/>
          </a:xfrm>
          <a:prstGeom prst="rect">
            <a:avLst/>
          </a:prstGeom>
          <a:noFill/>
          <a:ln>
            <a:noFill/>
          </a:ln>
        </p:spPr>
      </p:pic>
      <p:sp>
        <p:nvSpPr>
          <p:cNvPr id="133" name="Google Shape;133;p20"/>
          <p:cNvSpPr txBox="1"/>
          <p:nvPr/>
        </p:nvSpPr>
        <p:spPr>
          <a:xfrm>
            <a:off x="2480950" y="426613"/>
            <a:ext cx="31578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Anton"/>
                <a:ea typeface="Anton"/>
                <a:cs typeface="Anton"/>
                <a:sym typeface="Anton"/>
              </a:rPr>
              <a:t>TIME SERIES</a:t>
            </a:r>
            <a:endParaRPr sz="2600">
              <a:latin typeface="Anton"/>
              <a:ea typeface="Anton"/>
              <a:cs typeface="Anton"/>
              <a:sym typeface="Anton"/>
            </a:endParaRPr>
          </a:p>
        </p:txBody>
      </p:sp>
      <p:cxnSp>
        <p:nvCxnSpPr>
          <p:cNvPr id="134" name="Google Shape;134;p20"/>
          <p:cNvCxnSpPr/>
          <p:nvPr/>
        </p:nvCxnSpPr>
        <p:spPr>
          <a:xfrm>
            <a:off x="5542225" y="893050"/>
            <a:ext cx="534300" cy="645900"/>
          </a:xfrm>
          <a:prstGeom prst="straightConnector1">
            <a:avLst/>
          </a:prstGeom>
          <a:noFill/>
          <a:ln cap="flat" cmpd="sng" w="9525">
            <a:solidFill>
              <a:schemeClr val="dk2"/>
            </a:solidFill>
            <a:prstDash val="solid"/>
            <a:round/>
            <a:headEnd len="med" w="med" type="none"/>
            <a:tailEnd len="med" w="med" type="triangle"/>
          </a:ln>
        </p:spPr>
      </p:cxnSp>
      <p:pic>
        <p:nvPicPr>
          <p:cNvPr id="135" name="Google Shape;135;p20"/>
          <p:cNvPicPr preferRelativeResize="0"/>
          <p:nvPr/>
        </p:nvPicPr>
        <p:blipFill>
          <a:blip r:embed="rId6">
            <a:alphaModFix/>
          </a:blip>
          <a:stretch>
            <a:fillRect/>
          </a:stretch>
        </p:blipFill>
        <p:spPr>
          <a:xfrm>
            <a:off x="5148425" y="1549588"/>
            <a:ext cx="2792620" cy="2044325"/>
          </a:xfrm>
          <a:prstGeom prst="rect">
            <a:avLst/>
          </a:prstGeom>
          <a:noFill/>
          <a:ln>
            <a:noFill/>
          </a:ln>
        </p:spPr>
      </p:pic>
      <p:cxnSp>
        <p:nvCxnSpPr>
          <p:cNvPr id="136" name="Google Shape;136;p20"/>
          <p:cNvCxnSpPr/>
          <p:nvPr/>
        </p:nvCxnSpPr>
        <p:spPr>
          <a:xfrm flipH="1">
            <a:off x="2488300" y="907700"/>
            <a:ext cx="749100" cy="649800"/>
          </a:xfrm>
          <a:prstGeom prst="straightConnector1">
            <a:avLst/>
          </a:prstGeom>
          <a:noFill/>
          <a:ln cap="flat" cmpd="sng" w="9525">
            <a:solidFill>
              <a:schemeClr val="dk2"/>
            </a:solidFill>
            <a:prstDash val="solid"/>
            <a:round/>
            <a:headEnd len="med" w="med" type="none"/>
            <a:tailEnd len="med" w="med" type="triangle"/>
          </a:ln>
        </p:spPr>
      </p:cxnSp>
      <p:pic>
        <p:nvPicPr>
          <p:cNvPr id="137" name="Google Shape;137;p20"/>
          <p:cNvPicPr preferRelativeResize="0"/>
          <p:nvPr/>
        </p:nvPicPr>
        <p:blipFill>
          <a:blip r:embed="rId7">
            <a:alphaModFix/>
          </a:blip>
          <a:stretch>
            <a:fillRect/>
          </a:stretch>
        </p:blipFill>
        <p:spPr>
          <a:xfrm>
            <a:off x="1818190" y="3509401"/>
            <a:ext cx="1461715" cy="1443561"/>
          </a:xfrm>
          <a:prstGeom prst="rect">
            <a:avLst/>
          </a:prstGeom>
          <a:noFill/>
          <a:ln>
            <a:noFill/>
          </a:ln>
        </p:spPr>
      </p:pic>
      <p:sp>
        <p:nvSpPr>
          <p:cNvPr id="138" name="Google Shape;138;p20"/>
          <p:cNvSpPr/>
          <p:nvPr/>
        </p:nvSpPr>
        <p:spPr>
          <a:xfrm rot="1198381">
            <a:off x="1090872" y="3468156"/>
            <a:ext cx="708337" cy="597671"/>
          </a:xfrm>
          <a:custGeom>
            <a:rect b="b" l="l" r="r" t="t"/>
            <a:pathLst>
              <a:path extrusionOk="0" h="18897" w="21627">
                <a:moveTo>
                  <a:pt x="3127" y="0"/>
                </a:moveTo>
                <a:cubicBezTo>
                  <a:pt x="589" y="3172"/>
                  <a:pt x="-1594" y="9968"/>
                  <a:pt x="1851" y="12121"/>
                </a:cubicBezTo>
                <a:cubicBezTo>
                  <a:pt x="5027" y="14106"/>
                  <a:pt x="12130" y="9342"/>
                  <a:pt x="11101" y="5741"/>
                </a:cubicBezTo>
                <a:cubicBezTo>
                  <a:pt x="10509" y="3671"/>
                  <a:pt x="5888" y="5995"/>
                  <a:pt x="5040" y="7974"/>
                </a:cubicBezTo>
                <a:cubicBezTo>
                  <a:pt x="2460" y="13993"/>
                  <a:pt x="15415" y="20572"/>
                  <a:pt x="21627" y="18501"/>
                </a:cubicBezTo>
              </a:path>
            </a:pathLst>
          </a:custGeom>
          <a:noFill/>
          <a:ln cap="flat" cmpd="sng" w="9525">
            <a:solidFill>
              <a:schemeClr val="dk2"/>
            </a:solidFill>
            <a:prstDash val="solid"/>
            <a:round/>
            <a:headEnd len="med" w="med" type="none"/>
            <a:tailEnd len="med" w="med" type="none"/>
          </a:ln>
        </p:spPr>
      </p:sp>
      <p:pic>
        <p:nvPicPr>
          <p:cNvPr id="139" name="Google Shape;139;p20"/>
          <p:cNvPicPr preferRelativeResize="0"/>
          <p:nvPr/>
        </p:nvPicPr>
        <p:blipFill>
          <a:blip r:embed="rId6">
            <a:alphaModFix/>
          </a:blip>
          <a:stretch>
            <a:fillRect/>
          </a:stretch>
        </p:blipFill>
        <p:spPr>
          <a:xfrm>
            <a:off x="9506733" y="218000"/>
            <a:ext cx="1259692" cy="922150"/>
          </a:xfrm>
          <a:prstGeom prst="rect">
            <a:avLst/>
          </a:prstGeom>
          <a:noFill/>
          <a:ln>
            <a:noFill/>
          </a:ln>
        </p:spPr>
      </p:pic>
      <p:sp>
        <p:nvSpPr>
          <p:cNvPr id="140" name="Google Shape;140;p20"/>
          <p:cNvSpPr txBox="1"/>
          <p:nvPr/>
        </p:nvSpPr>
        <p:spPr>
          <a:xfrm>
            <a:off x="4465675" y="2050575"/>
            <a:ext cx="9969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Roboto Mono"/>
                <a:ea typeface="Roboto Mono"/>
                <a:cs typeface="Roboto Mono"/>
                <a:sym typeface="Roboto Mono"/>
              </a:rPr>
              <a:t>Stock Price</a:t>
            </a:r>
            <a:endParaRPr b="1">
              <a:solidFill>
                <a:srgbClr val="FF0000"/>
              </a:solidFill>
              <a:latin typeface="Roboto Mono"/>
              <a:ea typeface="Roboto Mono"/>
              <a:cs typeface="Roboto Mono"/>
              <a:sym typeface="Roboto Mono"/>
            </a:endParaRPr>
          </a:p>
        </p:txBody>
      </p:sp>
      <p:sp>
        <p:nvSpPr>
          <p:cNvPr id="141" name="Google Shape;141;p20"/>
          <p:cNvSpPr/>
          <p:nvPr/>
        </p:nvSpPr>
        <p:spPr>
          <a:xfrm>
            <a:off x="5462575" y="3215900"/>
            <a:ext cx="231300" cy="239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7010500" y="3408175"/>
            <a:ext cx="231300" cy="239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20"/>
          <p:cNvCxnSpPr/>
          <p:nvPr/>
        </p:nvCxnSpPr>
        <p:spPr>
          <a:xfrm>
            <a:off x="5693875" y="3492800"/>
            <a:ext cx="582000" cy="62190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20"/>
          <p:cNvCxnSpPr/>
          <p:nvPr/>
        </p:nvCxnSpPr>
        <p:spPr>
          <a:xfrm flipH="1">
            <a:off x="6746200" y="3659500"/>
            <a:ext cx="264300" cy="463200"/>
          </a:xfrm>
          <a:prstGeom prst="straightConnector1">
            <a:avLst/>
          </a:prstGeom>
          <a:noFill/>
          <a:ln cap="flat" cmpd="sng" w="9525">
            <a:solidFill>
              <a:schemeClr val="dk2"/>
            </a:solidFill>
            <a:prstDash val="solid"/>
            <a:round/>
            <a:headEnd len="med" w="med" type="none"/>
            <a:tailEnd len="med" w="med" type="triangle"/>
          </a:ln>
        </p:spPr>
      </p:cxnSp>
      <p:pic>
        <p:nvPicPr>
          <p:cNvPr id="145" name="Google Shape;145;p20"/>
          <p:cNvPicPr preferRelativeResize="0"/>
          <p:nvPr/>
        </p:nvPicPr>
        <p:blipFill>
          <a:blip r:embed="rId8">
            <a:alphaModFix/>
          </a:blip>
          <a:stretch>
            <a:fillRect/>
          </a:stretch>
        </p:blipFill>
        <p:spPr>
          <a:xfrm>
            <a:off x="5998700" y="4232676"/>
            <a:ext cx="947575" cy="862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2800"/>
                                        <p:tgtEl>
                                          <p:spTgt spid="131"/>
                                        </p:tgtEl>
                                        <p:attrNameLst>
                                          <p:attrName>ppt_x</p:attrName>
                                        </p:attrNameLst>
                                      </p:cBhvr>
                                      <p:tavLst>
                                        <p:tav fmla="" tm="0">
                                          <p:val>
                                            <p:strVal val="#ppt_x+1"/>
                                          </p:val>
                                        </p:tav>
                                        <p:tav fmla="" tm="100000">
                                          <p:val>
                                            <p:strVal val="#ppt_x"/>
                                          </p:val>
                                        </p:tav>
                                      </p:tavLst>
                                    </p:anim>
                                  </p:childTnLst>
                                </p:cTn>
                              </p:par>
                            </p:childTnLst>
                          </p:cTn>
                        </p:par>
                        <p:par>
                          <p:cTn fill="hold">
                            <p:stCondLst>
                              <p:cond delay="2800"/>
                            </p:stCondLst>
                            <p:childTnLst>
                              <p:par>
                                <p:cTn fill="hold" nodeType="after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par>
                          <p:cTn fill="hold">
                            <p:stCondLst>
                              <p:cond delay="7800"/>
                            </p:stCondLst>
                            <p:childTnLst>
                              <p:par>
                                <p:cTn fill="hold" nodeType="after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par>
                          <p:cTn fill="hold">
                            <p:stCondLst>
                              <p:cond delay="7800"/>
                            </p:stCondLst>
                            <p:childTnLst>
                              <p:par>
                                <p:cTn fill="hold" nodeType="after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par>
                          <p:cTn fill="hold">
                            <p:stCondLst>
                              <p:cond delay="10800"/>
                            </p:stCondLst>
                            <p:childTnLst>
                              <p:par>
                                <p:cTn fill="hold" nodeType="after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par>
                          <p:cTn fill="hold">
                            <p:stCondLst>
                              <p:cond delay="13400"/>
                            </p:stCondLst>
                            <p:childTnLst>
                              <p:par>
                                <p:cTn fill="hold" nodeType="after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par>
                          <p:cTn fill="hold">
                            <p:stCondLst>
                              <p:cond delay="13400"/>
                            </p:stCondLst>
                            <p:childTnLst>
                              <p:par>
                                <p:cTn fill="hold" nodeType="afterEffect" presetClass="entr" presetID="2" presetSubtype="8">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700"/>
                                        <p:tgtEl>
                                          <p:spTgt spid="133"/>
                                        </p:tgtEl>
                                        <p:attrNameLst>
                                          <p:attrName>ppt_x</p:attrName>
                                        </p:attrNameLst>
                                      </p:cBhvr>
                                      <p:tavLst>
                                        <p:tav fmla="" tm="0">
                                          <p:val>
                                            <p:strVal val="#ppt_x-1"/>
                                          </p:val>
                                        </p:tav>
                                        <p:tav fmla="" tm="100000">
                                          <p:val>
                                            <p:strVal val="#ppt_x"/>
                                          </p:val>
                                        </p:tav>
                                      </p:tavLst>
                                    </p:anim>
                                  </p:childTnLst>
                                </p:cTn>
                              </p:par>
                            </p:childTnLst>
                          </p:cTn>
                        </p:par>
                        <p:par>
                          <p:cTn fill="hold">
                            <p:stCondLst>
                              <p:cond delay="15100"/>
                            </p:stCondLst>
                            <p:childTnLst>
                              <p:par>
                                <p:cTn fill="hold" nodeType="after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par>
                          <p:cTn fill="hold">
                            <p:stCondLst>
                              <p:cond delay="15100"/>
                            </p:stCondLst>
                            <p:childTnLst>
                              <p:par>
                                <p:cTn fill="hold" nodeType="after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par>
                          <p:cTn fill="hold">
                            <p:stCondLst>
                              <p:cond delay="18600"/>
                            </p:stCondLst>
                            <p:childTnLst>
                              <p:par>
                                <p:cTn fill="hold" nodeType="after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par>
                          <p:cTn fill="hold">
                            <p:stCondLst>
                              <p:cond delay="22100"/>
                            </p:stCondLst>
                            <p:childTnLst>
                              <p:par>
                                <p:cTn fill="hold" nodeType="after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par>
                          <p:cTn fill="hold">
                            <p:stCondLst>
                              <p:cond delay="22100"/>
                            </p:stCondLst>
                            <p:childTnLst>
                              <p:par>
                                <p:cTn fill="hold" nodeType="after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par>
                          <p:cTn fill="hold">
                            <p:stCondLst>
                              <p:cond delay="23100"/>
                            </p:stCondLst>
                            <p:childTnLst>
                              <p:par>
                                <p:cTn fill="hold" nodeType="after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par>
                          <p:cTn fill="hold">
                            <p:stCondLst>
                              <p:cond delay="23100"/>
                            </p:stCondLst>
                            <p:childTnLst>
                              <p:par>
                                <p:cTn fill="hold" nodeType="after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par>
                          <p:cTn fill="hold">
                            <p:stCondLst>
                              <p:cond delay="23100"/>
                            </p:stCondLst>
                            <p:childTnLst>
                              <p:par>
                                <p:cTn fill="hold" nodeType="afterEffect" presetClass="emph" presetID="8" presetSubtype="0">
                                  <p:stCondLst>
                                    <p:cond delay="0"/>
                                  </p:stCondLst>
                                  <p:childTnLst>
                                    <p:animRot by="-21600000">
                                      <p:cBhvr>
                                        <p:cTn dur="1000" fill="hold"/>
                                        <p:tgtEl>
                                          <p:spTgt spid="14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nvSpPr>
        <p:spPr>
          <a:xfrm>
            <a:off x="859800" y="1107963"/>
            <a:ext cx="7424400" cy="7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300">
                <a:latin typeface="Anton"/>
                <a:ea typeface="Anton"/>
                <a:cs typeface="Anton"/>
                <a:sym typeface="Anton"/>
              </a:rPr>
              <a:t>Next</a:t>
            </a:r>
            <a:r>
              <a:rPr lang="en" sz="3300">
                <a:latin typeface="Anton"/>
                <a:ea typeface="Anton"/>
                <a:cs typeface="Anton"/>
                <a:sym typeface="Anton"/>
              </a:rPr>
              <a:t>, recurrent neural network (RNN)</a:t>
            </a:r>
            <a:endParaRPr sz="3300">
              <a:latin typeface="Anton"/>
              <a:ea typeface="Anton"/>
              <a:cs typeface="Anton"/>
              <a:sym typeface="Anton"/>
            </a:endParaRPr>
          </a:p>
        </p:txBody>
      </p:sp>
      <p:pic>
        <p:nvPicPr>
          <p:cNvPr id="151" name="Google Shape;151;p21"/>
          <p:cNvPicPr preferRelativeResize="0"/>
          <p:nvPr/>
        </p:nvPicPr>
        <p:blipFill>
          <a:blip r:embed="rId3">
            <a:alphaModFix/>
          </a:blip>
          <a:stretch>
            <a:fillRect/>
          </a:stretch>
        </p:blipFill>
        <p:spPr>
          <a:xfrm>
            <a:off x="3289000" y="1874775"/>
            <a:ext cx="2667000" cy="1695450"/>
          </a:xfrm>
          <a:prstGeom prst="rect">
            <a:avLst/>
          </a:prstGeom>
          <a:noFill/>
          <a:ln>
            <a:noFill/>
          </a:ln>
        </p:spPr>
      </p:pic>
      <p:pic>
        <p:nvPicPr>
          <p:cNvPr id="152" name="Google Shape;152;p21" title="ttsMP3.com_VoiceText_2020-11-3_1_26_22.mp3">
            <a:hlinkClick r:id="rId4"/>
          </p:cNvPr>
          <p:cNvPicPr preferRelativeResize="0"/>
          <p:nvPr/>
        </p:nvPicPr>
        <p:blipFill>
          <a:blip r:embed="rId5">
            <a:alphaModFix/>
          </a:blip>
          <a:stretch>
            <a:fillRect/>
          </a:stretch>
        </p:blipFill>
        <p:spPr>
          <a:xfrm>
            <a:off x="-519100" y="3694050"/>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